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5" r:id="rId2"/>
  </p:sldMasterIdLst>
  <p:notesMasterIdLst>
    <p:notesMasterId r:id="rId32"/>
  </p:notesMasterIdLst>
  <p:sldIdLst>
    <p:sldId id="302" r:id="rId3"/>
    <p:sldId id="285" r:id="rId4"/>
    <p:sldId id="314" r:id="rId5"/>
    <p:sldId id="308" r:id="rId6"/>
    <p:sldId id="320" r:id="rId7"/>
    <p:sldId id="333" r:id="rId8"/>
    <p:sldId id="334" r:id="rId9"/>
    <p:sldId id="303" r:id="rId10"/>
    <p:sldId id="306" r:id="rId11"/>
    <p:sldId id="339" r:id="rId12"/>
    <p:sldId id="309" r:id="rId13"/>
    <p:sldId id="301" r:id="rId14"/>
    <p:sldId id="317" r:id="rId15"/>
    <p:sldId id="316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2" r:id="rId25"/>
    <p:sldId id="305" r:id="rId26"/>
    <p:sldId id="336" r:id="rId27"/>
    <p:sldId id="335" r:id="rId28"/>
    <p:sldId id="337" r:id="rId29"/>
    <p:sldId id="338" r:id="rId30"/>
    <p:sldId id="322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layfair Display" pitchFamily="2" charset="77"/>
      <p:regular r:id="rId37"/>
      <p:bold r:id="rId38"/>
      <p:italic r:id="rId39"/>
      <p:boldItalic r:id="rId40"/>
    </p:embeddedFont>
    <p:embeddedFont>
      <p:font typeface="Tinos" panose="020B0604020202020204" pitchFamily="34" charset="0"/>
      <p:regular r:id="rId41"/>
      <p:bold r:id="rId42"/>
      <p:italic r:id="rId43"/>
      <p:boldItalic r:id="rId44"/>
    </p:embeddedFont>
    <p:embeddedFont>
      <p:font typeface="Vidaloka" panose="020B0604020202020204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5"/>
    <p:restoredTop sz="94787"/>
  </p:normalViewPr>
  <p:slideViewPr>
    <p:cSldViewPr snapToGrid="0">
      <p:cViewPr varScale="1">
        <p:scale>
          <a:sx n="120" d="100"/>
          <a:sy n="120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aiming to solve a part of this problem by looking at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PH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1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aiming to solve a part of this problem by looking at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PH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080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PH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722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aiming to solve a part of this problem by looking at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PH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7462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aiming to solve a part of this problem by looking at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PH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672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PH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P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997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PH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lang="en-P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800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PH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PH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847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519493" y="476794"/>
            <a:ext cx="11153014" cy="5891349"/>
          </a:xfrm>
          <a:prstGeom prst="rect">
            <a:avLst/>
          </a:prstGeom>
          <a:solidFill>
            <a:schemeClr val="bg1">
              <a:alpha val="85000"/>
            </a:schemeClr>
          </a:solidFill>
          <a:ln w="1143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hasCustomPrompt="1"/>
          </p:nvPr>
        </p:nvSpPr>
        <p:spPr>
          <a:xfrm>
            <a:off x="1210398" y="761141"/>
            <a:ext cx="9784400" cy="82488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 dirty="0"/>
              <a:t>This looks like so</a:t>
            </a:r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 hasCustomPrompt="1"/>
          </p:nvPr>
        </p:nvSpPr>
        <p:spPr>
          <a:xfrm>
            <a:off x="1203867" y="1961831"/>
            <a:ext cx="9784400" cy="394258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ClrTx/>
              <a:buSzPts val="2200"/>
              <a:buChar char="⬗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r>
              <a:rPr lang="en-US" dirty="0"/>
              <a:t>This looks even better</a:t>
            </a:r>
            <a:endParaRPr dirty="0"/>
          </a:p>
        </p:txBody>
      </p:sp>
      <p:grpSp>
        <p:nvGrpSpPr>
          <p:cNvPr id="33" name="Google Shape;33;p5"/>
          <p:cNvGrpSpPr/>
          <p:nvPr/>
        </p:nvGrpSpPr>
        <p:grpSpPr>
          <a:xfrm>
            <a:off x="5885400" y="1586031"/>
            <a:ext cx="421200" cy="131200"/>
            <a:chOff x="4414050" y="1436450"/>
            <a:chExt cx="315900" cy="98400"/>
          </a:xfrm>
        </p:grpSpPr>
        <p:cxnSp>
          <p:nvCxnSpPr>
            <p:cNvPr id="34" name="Google Shape;34;p5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5" name="Google Shape;35;p5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793866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82" name="Google Shape;82;p12"/>
          <p:cNvGrpSpPr/>
          <p:nvPr/>
        </p:nvGrpSpPr>
        <p:grpSpPr>
          <a:xfrm>
            <a:off x="5885400" y="6106600"/>
            <a:ext cx="421200" cy="131200"/>
            <a:chOff x="4414050" y="1436450"/>
            <a:chExt cx="315900" cy="98400"/>
          </a:xfrm>
          <a:noFill/>
        </p:grpSpPr>
        <p:cxnSp>
          <p:nvCxnSpPr>
            <p:cNvPr id="83" name="Google Shape;83;p12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grp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4" name="Google Shape;84;p12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grp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98106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890767" y="1223833"/>
            <a:ext cx="4410400" cy="4410400"/>
          </a:xfrm>
          <a:prstGeom prst="rect">
            <a:avLst/>
          </a:prstGeom>
          <a:solidFill>
            <a:srgbClr val="9E7C59"/>
          </a:solidFill>
          <a:ln w="1524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90167" y="1608833"/>
            <a:ext cx="3611600" cy="36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3913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283349" y="1223800"/>
            <a:ext cx="7625301" cy="4410400"/>
          </a:xfrm>
          <a:prstGeom prst="rect">
            <a:avLst/>
          </a:prstGeom>
          <a:solidFill>
            <a:schemeClr val="bg1">
              <a:alpha val="85000"/>
            </a:schemeClr>
          </a:solidFill>
          <a:ln w="1524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4344900" y="2190833"/>
            <a:ext cx="350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344900" y="4091539"/>
            <a:ext cx="350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67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5885400" y="3871400"/>
            <a:ext cx="421200" cy="131200"/>
            <a:chOff x="4414050" y="1436450"/>
            <a:chExt cx="315900" cy="98400"/>
          </a:xfrm>
        </p:grpSpPr>
        <p:cxnSp>
          <p:nvCxnSpPr>
            <p:cNvPr id="18" name="Google Shape;18;p3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9" name="Google Shape;19;p3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934323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39600" y="726200"/>
            <a:ext cx="10712800" cy="5405600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rgbClr val="DBCD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hasCustomPrompt="1"/>
          </p:nvPr>
        </p:nvSpPr>
        <p:spPr>
          <a:xfrm>
            <a:off x="1203867" y="989733"/>
            <a:ext cx="9784400" cy="824889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 dirty="0"/>
              <a:t>This looks like so</a:t>
            </a:r>
            <a:endParaRPr dirty="0"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 hasCustomPrompt="1"/>
          </p:nvPr>
        </p:nvSpPr>
        <p:spPr>
          <a:xfrm>
            <a:off x="1203867" y="2131645"/>
            <a:ext cx="9784400" cy="35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Clr>
                <a:srgbClr val="9E7C59"/>
              </a:buClr>
              <a:buSzPts val="2200"/>
              <a:buChar char="⬗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◇"/>
              <a:defRPr/>
            </a:lvl9pPr>
          </a:lstStyle>
          <a:p>
            <a:r>
              <a:rPr lang="en-US" dirty="0"/>
              <a:t>This looks even better</a:t>
            </a:r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33" name="Google Shape;33;p5"/>
          <p:cNvGrpSpPr/>
          <p:nvPr/>
        </p:nvGrpSpPr>
        <p:grpSpPr>
          <a:xfrm>
            <a:off x="5885400" y="1755844"/>
            <a:ext cx="421200" cy="131200"/>
            <a:chOff x="4414050" y="1436450"/>
            <a:chExt cx="315900" cy="98400"/>
          </a:xfrm>
        </p:grpSpPr>
        <p:cxnSp>
          <p:nvCxnSpPr>
            <p:cNvPr id="34" name="Google Shape;34;p5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35" name="Google Shape;35;p5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75610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739600" y="726200"/>
            <a:ext cx="10712800" cy="5405600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dirty="0">
              <a:latin typeface="Playfair Display" panose="020B0604020202020204" charset="0"/>
            </a:endParaRPr>
          </a:p>
        </p:txBody>
      </p:sp>
      <p:grpSp>
        <p:nvGrpSpPr>
          <p:cNvPr id="46" name="Google Shape;46;p7"/>
          <p:cNvGrpSpPr/>
          <p:nvPr/>
        </p:nvGrpSpPr>
        <p:grpSpPr>
          <a:xfrm>
            <a:off x="5885400" y="1755844"/>
            <a:ext cx="421200" cy="131200"/>
            <a:chOff x="4414050" y="1436450"/>
            <a:chExt cx="315900" cy="98400"/>
          </a:xfrm>
        </p:grpSpPr>
        <p:cxnSp>
          <p:nvCxnSpPr>
            <p:cNvPr id="47" name="Google Shape;47;p7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8" name="Google Shape;48;p7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203867" y="989733"/>
            <a:ext cx="9784400" cy="8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tx1"/>
                </a:solidFill>
                <a:latin typeface="Playfair Display" panose="020B060402020202020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203767" y="2134133"/>
            <a:ext cx="4749200" cy="373413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Tx/>
              <a:buSzPts val="1800"/>
              <a:buChar char="⬗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9pPr>
          </a:lstStyle>
          <a:p>
            <a:endParaRPr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6238995" y="2134133"/>
            <a:ext cx="4749200" cy="3734134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ClrTx/>
              <a:buSzPts val="1800"/>
              <a:buChar char="⬗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9pPr>
          </a:lstStyle>
          <a:p>
            <a:endParaRPr dirty="0"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6255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739600" y="726200"/>
            <a:ext cx="10712800" cy="5405600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rgbClr val="DBCD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" name="Google Shape;55;p8"/>
          <p:cNvGrpSpPr/>
          <p:nvPr/>
        </p:nvGrpSpPr>
        <p:grpSpPr>
          <a:xfrm>
            <a:off x="5885400" y="1755844"/>
            <a:ext cx="421200" cy="131200"/>
            <a:chOff x="4414050" y="1436450"/>
            <a:chExt cx="315900" cy="98400"/>
          </a:xfrm>
        </p:grpSpPr>
        <p:cxnSp>
          <p:nvCxnSpPr>
            <p:cNvPr id="56" name="Google Shape;56;p8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57" name="Google Shape;57;p8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9E7C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203867" y="989733"/>
            <a:ext cx="9784400" cy="8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1203867" y="2123200"/>
            <a:ext cx="3153600" cy="38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⬗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4519300" y="2123200"/>
            <a:ext cx="3153600" cy="38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⬗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7834733" y="2123200"/>
            <a:ext cx="3153600" cy="382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⬗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2133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1453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ntainer" type="blank" preserve="1">
  <p:cSld name="Blank contain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739600" y="726200"/>
            <a:ext cx="10712800" cy="5405600"/>
          </a:xfrm>
          <a:prstGeom prst="rect">
            <a:avLst/>
          </a:prstGeom>
          <a:solidFill>
            <a:schemeClr val="bg1"/>
          </a:solidFill>
          <a:ln w="114300" cap="flat" cmpd="sng">
            <a:solidFill>
              <a:srgbClr val="DBCDB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14313" dist="95250" dir="54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67"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7205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tx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grpSp>
        <p:nvGrpSpPr>
          <p:cNvPr id="82" name="Google Shape;82;p12"/>
          <p:cNvGrpSpPr/>
          <p:nvPr/>
        </p:nvGrpSpPr>
        <p:grpSpPr>
          <a:xfrm>
            <a:off x="5885400" y="6106600"/>
            <a:ext cx="421200" cy="131200"/>
            <a:chOff x="4414050" y="1436450"/>
            <a:chExt cx="315900" cy="98400"/>
          </a:xfrm>
          <a:noFill/>
        </p:grpSpPr>
        <p:cxnSp>
          <p:nvCxnSpPr>
            <p:cNvPr id="83" name="Google Shape;83;p12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grp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4" name="Google Shape;84;p12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grpFill/>
            <a:ln w="9525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3692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 preserve="1">
  <p:cSld name="1_Completely 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2" name="Google Shape;82;p12"/>
          <p:cNvGrpSpPr/>
          <p:nvPr/>
        </p:nvGrpSpPr>
        <p:grpSpPr>
          <a:xfrm>
            <a:off x="5885400" y="6106600"/>
            <a:ext cx="421200" cy="131200"/>
            <a:chOff x="4414050" y="1436450"/>
            <a:chExt cx="315900" cy="98400"/>
          </a:xfrm>
        </p:grpSpPr>
        <p:cxnSp>
          <p:nvCxnSpPr>
            <p:cNvPr id="83" name="Google Shape;83;p12"/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84" name="Google Shape;84;p12"/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58097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fair Display"/>
              <a:buNone/>
              <a:defRPr sz="6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fair Display"/>
              <a:buNone/>
              <a:defRPr sz="4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3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7984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116" y="0"/>
                </a:moveTo>
                <a:lnTo>
                  <a:pt x="0" y="1116"/>
                </a:lnTo>
                <a:lnTo>
                  <a:pt x="0" y="1563"/>
                </a:lnTo>
                <a:lnTo>
                  <a:pt x="1563" y="0"/>
                </a:lnTo>
                <a:close/>
                <a:moveTo>
                  <a:pt x="7367" y="0"/>
                </a:moveTo>
                <a:lnTo>
                  <a:pt x="0" y="7367"/>
                </a:lnTo>
                <a:lnTo>
                  <a:pt x="0" y="7813"/>
                </a:lnTo>
                <a:lnTo>
                  <a:pt x="7813" y="0"/>
                </a:lnTo>
                <a:close/>
                <a:moveTo>
                  <a:pt x="13618" y="0"/>
                </a:moveTo>
                <a:lnTo>
                  <a:pt x="0" y="13618"/>
                </a:lnTo>
                <a:lnTo>
                  <a:pt x="0" y="14064"/>
                </a:lnTo>
                <a:lnTo>
                  <a:pt x="14064" y="0"/>
                </a:lnTo>
                <a:close/>
                <a:moveTo>
                  <a:pt x="19869" y="0"/>
                </a:moveTo>
                <a:lnTo>
                  <a:pt x="0" y="19869"/>
                </a:lnTo>
                <a:lnTo>
                  <a:pt x="0" y="20315"/>
                </a:lnTo>
                <a:lnTo>
                  <a:pt x="20315" y="0"/>
                </a:lnTo>
                <a:close/>
                <a:moveTo>
                  <a:pt x="26119" y="0"/>
                </a:moveTo>
                <a:lnTo>
                  <a:pt x="0" y="26119"/>
                </a:lnTo>
                <a:lnTo>
                  <a:pt x="0" y="26566"/>
                </a:lnTo>
                <a:lnTo>
                  <a:pt x="26566" y="0"/>
                </a:lnTo>
                <a:close/>
                <a:moveTo>
                  <a:pt x="32370" y="0"/>
                </a:moveTo>
                <a:lnTo>
                  <a:pt x="0" y="32370"/>
                </a:lnTo>
                <a:lnTo>
                  <a:pt x="0" y="32817"/>
                </a:lnTo>
                <a:lnTo>
                  <a:pt x="32817" y="0"/>
                </a:lnTo>
                <a:close/>
                <a:moveTo>
                  <a:pt x="38621" y="0"/>
                </a:moveTo>
                <a:lnTo>
                  <a:pt x="0" y="38621"/>
                </a:lnTo>
                <a:lnTo>
                  <a:pt x="0" y="39067"/>
                </a:lnTo>
                <a:lnTo>
                  <a:pt x="39067" y="0"/>
                </a:lnTo>
                <a:close/>
                <a:moveTo>
                  <a:pt x="44872" y="0"/>
                </a:moveTo>
                <a:lnTo>
                  <a:pt x="0" y="44872"/>
                </a:lnTo>
                <a:lnTo>
                  <a:pt x="0" y="45318"/>
                </a:lnTo>
                <a:lnTo>
                  <a:pt x="45318" y="0"/>
                </a:lnTo>
                <a:close/>
                <a:moveTo>
                  <a:pt x="51122" y="0"/>
                </a:moveTo>
                <a:lnTo>
                  <a:pt x="0" y="51122"/>
                </a:lnTo>
                <a:lnTo>
                  <a:pt x="0" y="51569"/>
                </a:lnTo>
                <a:lnTo>
                  <a:pt x="51569" y="0"/>
                </a:lnTo>
                <a:close/>
                <a:moveTo>
                  <a:pt x="57373" y="0"/>
                </a:moveTo>
                <a:lnTo>
                  <a:pt x="0" y="57373"/>
                </a:lnTo>
                <a:lnTo>
                  <a:pt x="0" y="57820"/>
                </a:lnTo>
                <a:lnTo>
                  <a:pt x="57820" y="0"/>
                </a:lnTo>
                <a:close/>
                <a:moveTo>
                  <a:pt x="63624" y="0"/>
                </a:moveTo>
                <a:lnTo>
                  <a:pt x="0" y="63624"/>
                </a:lnTo>
                <a:lnTo>
                  <a:pt x="0" y="64070"/>
                </a:lnTo>
                <a:lnTo>
                  <a:pt x="64071" y="0"/>
                </a:lnTo>
                <a:close/>
                <a:moveTo>
                  <a:pt x="69875" y="0"/>
                </a:moveTo>
                <a:lnTo>
                  <a:pt x="0" y="69875"/>
                </a:lnTo>
                <a:lnTo>
                  <a:pt x="0" y="70321"/>
                </a:lnTo>
                <a:lnTo>
                  <a:pt x="70321" y="0"/>
                </a:lnTo>
                <a:close/>
                <a:moveTo>
                  <a:pt x="76126" y="0"/>
                </a:moveTo>
                <a:lnTo>
                  <a:pt x="0" y="76125"/>
                </a:lnTo>
                <a:lnTo>
                  <a:pt x="0" y="76572"/>
                </a:lnTo>
                <a:lnTo>
                  <a:pt x="76572" y="0"/>
                </a:lnTo>
                <a:close/>
                <a:moveTo>
                  <a:pt x="82376" y="0"/>
                </a:moveTo>
                <a:lnTo>
                  <a:pt x="0" y="82376"/>
                </a:lnTo>
                <a:lnTo>
                  <a:pt x="0" y="82823"/>
                </a:lnTo>
                <a:lnTo>
                  <a:pt x="82823" y="0"/>
                </a:lnTo>
                <a:close/>
                <a:moveTo>
                  <a:pt x="88627" y="0"/>
                </a:moveTo>
                <a:lnTo>
                  <a:pt x="0" y="88627"/>
                </a:lnTo>
                <a:lnTo>
                  <a:pt x="0" y="89073"/>
                </a:lnTo>
                <a:lnTo>
                  <a:pt x="89074" y="0"/>
                </a:lnTo>
                <a:close/>
                <a:moveTo>
                  <a:pt x="94878" y="0"/>
                </a:moveTo>
                <a:lnTo>
                  <a:pt x="0" y="94878"/>
                </a:lnTo>
                <a:lnTo>
                  <a:pt x="0" y="95324"/>
                </a:lnTo>
                <a:lnTo>
                  <a:pt x="95324" y="0"/>
                </a:lnTo>
                <a:close/>
                <a:moveTo>
                  <a:pt x="101129" y="0"/>
                </a:moveTo>
                <a:lnTo>
                  <a:pt x="0" y="101128"/>
                </a:lnTo>
                <a:lnTo>
                  <a:pt x="0" y="101575"/>
                </a:lnTo>
                <a:lnTo>
                  <a:pt x="101575" y="0"/>
                </a:lnTo>
                <a:close/>
                <a:moveTo>
                  <a:pt x="107379" y="0"/>
                </a:moveTo>
                <a:lnTo>
                  <a:pt x="0" y="107379"/>
                </a:lnTo>
                <a:lnTo>
                  <a:pt x="0" y="107826"/>
                </a:lnTo>
                <a:lnTo>
                  <a:pt x="107826" y="0"/>
                </a:lnTo>
                <a:close/>
                <a:moveTo>
                  <a:pt x="113630" y="0"/>
                </a:moveTo>
                <a:lnTo>
                  <a:pt x="0" y="113630"/>
                </a:lnTo>
                <a:lnTo>
                  <a:pt x="0" y="114076"/>
                </a:lnTo>
                <a:lnTo>
                  <a:pt x="114077" y="0"/>
                </a:lnTo>
                <a:close/>
                <a:moveTo>
                  <a:pt x="119881" y="0"/>
                </a:moveTo>
                <a:lnTo>
                  <a:pt x="0" y="119881"/>
                </a:lnTo>
                <a:lnTo>
                  <a:pt x="0" y="120327"/>
                </a:lnTo>
                <a:lnTo>
                  <a:pt x="120328" y="0"/>
                </a:lnTo>
                <a:close/>
                <a:moveTo>
                  <a:pt x="126132" y="0"/>
                </a:moveTo>
                <a:lnTo>
                  <a:pt x="0" y="126132"/>
                </a:lnTo>
                <a:lnTo>
                  <a:pt x="0" y="126578"/>
                </a:lnTo>
                <a:lnTo>
                  <a:pt x="126578" y="0"/>
                </a:lnTo>
                <a:close/>
                <a:moveTo>
                  <a:pt x="132383" y="0"/>
                </a:moveTo>
                <a:lnTo>
                  <a:pt x="0" y="132382"/>
                </a:lnTo>
                <a:lnTo>
                  <a:pt x="0" y="132829"/>
                </a:lnTo>
                <a:lnTo>
                  <a:pt x="132829" y="0"/>
                </a:lnTo>
                <a:close/>
                <a:moveTo>
                  <a:pt x="138633" y="0"/>
                </a:moveTo>
                <a:lnTo>
                  <a:pt x="0" y="138633"/>
                </a:lnTo>
                <a:lnTo>
                  <a:pt x="0" y="139080"/>
                </a:lnTo>
                <a:lnTo>
                  <a:pt x="139080" y="0"/>
                </a:lnTo>
                <a:close/>
                <a:moveTo>
                  <a:pt x="144884" y="0"/>
                </a:moveTo>
                <a:lnTo>
                  <a:pt x="0" y="144884"/>
                </a:lnTo>
                <a:lnTo>
                  <a:pt x="0" y="145330"/>
                </a:lnTo>
                <a:lnTo>
                  <a:pt x="145331" y="0"/>
                </a:lnTo>
                <a:close/>
                <a:moveTo>
                  <a:pt x="151135" y="0"/>
                </a:moveTo>
                <a:lnTo>
                  <a:pt x="0" y="151135"/>
                </a:lnTo>
                <a:lnTo>
                  <a:pt x="0" y="151581"/>
                </a:lnTo>
                <a:lnTo>
                  <a:pt x="151581" y="0"/>
                </a:lnTo>
                <a:close/>
                <a:moveTo>
                  <a:pt x="157386" y="0"/>
                </a:moveTo>
                <a:lnTo>
                  <a:pt x="0" y="157385"/>
                </a:lnTo>
                <a:lnTo>
                  <a:pt x="0" y="157832"/>
                </a:lnTo>
                <a:lnTo>
                  <a:pt x="157832" y="0"/>
                </a:lnTo>
                <a:close/>
                <a:moveTo>
                  <a:pt x="163637" y="0"/>
                </a:moveTo>
                <a:lnTo>
                  <a:pt x="2902" y="160734"/>
                </a:lnTo>
                <a:lnTo>
                  <a:pt x="3349" y="160734"/>
                </a:lnTo>
                <a:lnTo>
                  <a:pt x="164083" y="0"/>
                </a:lnTo>
                <a:close/>
                <a:moveTo>
                  <a:pt x="169887" y="0"/>
                </a:moveTo>
                <a:lnTo>
                  <a:pt x="9153" y="160734"/>
                </a:lnTo>
                <a:lnTo>
                  <a:pt x="9599" y="160734"/>
                </a:lnTo>
                <a:lnTo>
                  <a:pt x="170334" y="0"/>
                </a:lnTo>
                <a:close/>
                <a:moveTo>
                  <a:pt x="176138" y="0"/>
                </a:moveTo>
                <a:lnTo>
                  <a:pt x="15404" y="160734"/>
                </a:lnTo>
                <a:lnTo>
                  <a:pt x="15850" y="160734"/>
                </a:lnTo>
                <a:lnTo>
                  <a:pt x="176585" y="0"/>
                </a:lnTo>
                <a:close/>
                <a:moveTo>
                  <a:pt x="182389" y="0"/>
                </a:moveTo>
                <a:lnTo>
                  <a:pt x="21654" y="160734"/>
                </a:lnTo>
                <a:lnTo>
                  <a:pt x="22101" y="160734"/>
                </a:lnTo>
                <a:lnTo>
                  <a:pt x="182835" y="0"/>
                </a:lnTo>
                <a:close/>
                <a:moveTo>
                  <a:pt x="188640" y="0"/>
                </a:moveTo>
                <a:lnTo>
                  <a:pt x="27905" y="160734"/>
                </a:lnTo>
                <a:lnTo>
                  <a:pt x="28352" y="160734"/>
                </a:lnTo>
                <a:lnTo>
                  <a:pt x="189086" y="0"/>
                </a:lnTo>
                <a:close/>
                <a:moveTo>
                  <a:pt x="194890" y="0"/>
                </a:moveTo>
                <a:lnTo>
                  <a:pt x="34156" y="160734"/>
                </a:lnTo>
                <a:lnTo>
                  <a:pt x="34603" y="160734"/>
                </a:lnTo>
                <a:lnTo>
                  <a:pt x="195337" y="0"/>
                </a:lnTo>
                <a:close/>
                <a:moveTo>
                  <a:pt x="201141" y="0"/>
                </a:moveTo>
                <a:lnTo>
                  <a:pt x="40407" y="160734"/>
                </a:lnTo>
                <a:lnTo>
                  <a:pt x="40853" y="160734"/>
                </a:lnTo>
                <a:lnTo>
                  <a:pt x="201588" y="0"/>
                </a:lnTo>
                <a:close/>
                <a:moveTo>
                  <a:pt x="207392" y="0"/>
                </a:moveTo>
                <a:lnTo>
                  <a:pt x="46658" y="160734"/>
                </a:lnTo>
                <a:lnTo>
                  <a:pt x="47104" y="160734"/>
                </a:lnTo>
                <a:lnTo>
                  <a:pt x="207838" y="0"/>
                </a:lnTo>
                <a:close/>
                <a:moveTo>
                  <a:pt x="213643" y="0"/>
                </a:moveTo>
                <a:lnTo>
                  <a:pt x="52908" y="160734"/>
                </a:lnTo>
                <a:lnTo>
                  <a:pt x="53355" y="160734"/>
                </a:lnTo>
                <a:lnTo>
                  <a:pt x="214089" y="0"/>
                </a:lnTo>
                <a:close/>
                <a:moveTo>
                  <a:pt x="219894" y="0"/>
                </a:moveTo>
                <a:lnTo>
                  <a:pt x="59159" y="160734"/>
                </a:lnTo>
                <a:lnTo>
                  <a:pt x="59606" y="160734"/>
                </a:lnTo>
                <a:lnTo>
                  <a:pt x="220340" y="0"/>
                </a:lnTo>
                <a:close/>
                <a:moveTo>
                  <a:pt x="226144" y="0"/>
                </a:moveTo>
                <a:lnTo>
                  <a:pt x="65410" y="160734"/>
                </a:lnTo>
                <a:lnTo>
                  <a:pt x="65856" y="160734"/>
                </a:lnTo>
                <a:lnTo>
                  <a:pt x="226591" y="0"/>
                </a:lnTo>
                <a:close/>
                <a:moveTo>
                  <a:pt x="232395" y="0"/>
                </a:moveTo>
                <a:lnTo>
                  <a:pt x="71661" y="160734"/>
                </a:lnTo>
                <a:lnTo>
                  <a:pt x="72107" y="160734"/>
                </a:lnTo>
                <a:lnTo>
                  <a:pt x="232842" y="0"/>
                </a:lnTo>
                <a:close/>
                <a:moveTo>
                  <a:pt x="238646" y="0"/>
                </a:moveTo>
                <a:lnTo>
                  <a:pt x="77912" y="160734"/>
                </a:lnTo>
                <a:lnTo>
                  <a:pt x="78358" y="160734"/>
                </a:lnTo>
                <a:lnTo>
                  <a:pt x="239092" y="0"/>
                </a:lnTo>
                <a:close/>
                <a:moveTo>
                  <a:pt x="244897" y="0"/>
                </a:moveTo>
                <a:lnTo>
                  <a:pt x="84162" y="160734"/>
                </a:lnTo>
                <a:lnTo>
                  <a:pt x="84609" y="160734"/>
                </a:lnTo>
                <a:lnTo>
                  <a:pt x="245343" y="0"/>
                </a:lnTo>
                <a:close/>
                <a:moveTo>
                  <a:pt x="251147" y="0"/>
                </a:moveTo>
                <a:lnTo>
                  <a:pt x="90413" y="160734"/>
                </a:lnTo>
                <a:lnTo>
                  <a:pt x="90860" y="160734"/>
                </a:lnTo>
                <a:lnTo>
                  <a:pt x="251594" y="0"/>
                </a:lnTo>
                <a:close/>
                <a:moveTo>
                  <a:pt x="257398" y="0"/>
                </a:moveTo>
                <a:lnTo>
                  <a:pt x="96664" y="160734"/>
                </a:lnTo>
                <a:lnTo>
                  <a:pt x="97110" y="160734"/>
                </a:lnTo>
                <a:lnTo>
                  <a:pt x="257845" y="0"/>
                </a:lnTo>
                <a:close/>
                <a:moveTo>
                  <a:pt x="263649" y="0"/>
                </a:moveTo>
                <a:lnTo>
                  <a:pt x="102915" y="160734"/>
                </a:lnTo>
                <a:lnTo>
                  <a:pt x="103361" y="160734"/>
                </a:lnTo>
                <a:lnTo>
                  <a:pt x="264096" y="0"/>
                </a:lnTo>
                <a:close/>
                <a:moveTo>
                  <a:pt x="269900" y="0"/>
                </a:moveTo>
                <a:lnTo>
                  <a:pt x="109165" y="160734"/>
                </a:lnTo>
                <a:lnTo>
                  <a:pt x="109612" y="160734"/>
                </a:lnTo>
                <a:lnTo>
                  <a:pt x="270346" y="0"/>
                </a:lnTo>
                <a:close/>
                <a:moveTo>
                  <a:pt x="276151" y="0"/>
                </a:moveTo>
                <a:lnTo>
                  <a:pt x="115416" y="160734"/>
                </a:lnTo>
                <a:lnTo>
                  <a:pt x="115863" y="160734"/>
                </a:lnTo>
                <a:lnTo>
                  <a:pt x="276597" y="0"/>
                </a:lnTo>
                <a:close/>
                <a:moveTo>
                  <a:pt x="282401" y="0"/>
                </a:moveTo>
                <a:lnTo>
                  <a:pt x="121667" y="160734"/>
                </a:lnTo>
                <a:lnTo>
                  <a:pt x="122113" y="160734"/>
                </a:lnTo>
                <a:lnTo>
                  <a:pt x="282848" y="0"/>
                </a:lnTo>
                <a:close/>
                <a:moveTo>
                  <a:pt x="285750" y="2902"/>
                </a:moveTo>
                <a:lnTo>
                  <a:pt x="127918" y="160734"/>
                </a:lnTo>
                <a:lnTo>
                  <a:pt x="128364" y="160734"/>
                </a:lnTo>
                <a:lnTo>
                  <a:pt x="285750" y="3349"/>
                </a:lnTo>
                <a:lnTo>
                  <a:pt x="285750" y="2902"/>
                </a:lnTo>
                <a:close/>
                <a:moveTo>
                  <a:pt x="285750" y="9153"/>
                </a:moveTo>
                <a:lnTo>
                  <a:pt x="134169" y="160734"/>
                </a:lnTo>
                <a:lnTo>
                  <a:pt x="134615" y="160734"/>
                </a:lnTo>
                <a:lnTo>
                  <a:pt x="285750" y="9599"/>
                </a:lnTo>
                <a:lnTo>
                  <a:pt x="285750" y="9153"/>
                </a:lnTo>
                <a:close/>
                <a:moveTo>
                  <a:pt x="285750" y="15404"/>
                </a:moveTo>
                <a:lnTo>
                  <a:pt x="140419" y="160734"/>
                </a:lnTo>
                <a:lnTo>
                  <a:pt x="140866" y="160734"/>
                </a:lnTo>
                <a:lnTo>
                  <a:pt x="285750" y="15850"/>
                </a:lnTo>
                <a:lnTo>
                  <a:pt x="285750" y="15404"/>
                </a:lnTo>
                <a:close/>
                <a:moveTo>
                  <a:pt x="285750" y="21654"/>
                </a:moveTo>
                <a:lnTo>
                  <a:pt x="146670" y="160734"/>
                </a:lnTo>
                <a:lnTo>
                  <a:pt x="147117" y="160734"/>
                </a:lnTo>
                <a:lnTo>
                  <a:pt x="285750" y="22101"/>
                </a:lnTo>
                <a:lnTo>
                  <a:pt x="285750" y="21654"/>
                </a:lnTo>
                <a:close/>
                <a:moveTo>
                  <a:pt x="285750" y="27905"/>
                </a:moveTo>
                <a:lnTo>
                  <a:pt x="152921" y="160734"/>
                </a:lnTo>
                <a:lnTo>
                  <a:pt x="153367" y="160734"/>
                </a:lnTo>
                <a:lnTo>
                  <a:pt x="285750" y="28352"/>
                </a:lnTo>
                <a:lnTo>
                  <a:pt x="285750" y="27905"/>
                </a:lnTo>
                <a:close/>
                <a:moveTo>
                  <a:pt x="285750" y="34156"/>
                </a:moveTo>
                <a:lnTo>
                  <a:pt x="159172" y="160734"/>
                </a:lnTo>
                <a:lnTo>
                  <a:pt x="159618" y="160734"/>
                </a:lnTo>
                <a:lnTo>
                  <a:pt x="285750" y="34602"/>
                </a:lnTo>
                <a:lnTo>
                  <a:pt x="285750" y="34156"/>
                </a:lnTo>
                <a:close/>
                <a:moveTo>
                  <a:pt x="285750" y="40407"/>
                </a:moveTo>
                <a:lnTo>
                  <a:pt x="165422" y="160734"/>
                </a:lnTo>
                <a:lnTo>
                  <a:pt x="165869" y="160734"/>
                </a:lnTo>
                <a:lnTo>
                  <a:pt x="285750" y="40853"/>
                </a:lnTo>
                <a:lnTo>
                  <a:pt x="285750" y="40407"/>
                </a:lnTo>
                <a:close/>
                <a:moveTo>
                  <a:pt x="285750" y="46658"/>
                </a:moveTo>
                <a:lnTo>
                  <a:pt x="171673" y="160734"/>
                </a:lnTo>
                <a:lnTo>
                  <a:pt x="172120" y="160734"/>
                </a:lnTo>
                <a:lnTo>
                  <a:pt x="285750" y="47104"/>
                </a:lnTo>
                <a:lnTo>
                  <a:pt x="285750" y="46658"/>
                </a:lnTo>
                <a:close/>
                <a:moveTo>
                  <a:pt x="285750" y="52908"/>
                </a:moveTo>
                <a:lnTo>
                  <a:pt x="177924" y="160734"/>
                </a:lnTo>
                <a:lnTo>
                  <a:pt x="178371" y="160734"/>
                </a:lnTo>
                <a:lnTo>
                  <a:pt x="285750" y="53355"/>
                </a:lnTo>
                <a:lnTo>
                  <a:pt x="285750" y="52908"/>
                </a:lnTo>
                <a:close/>
                <a:moveTo>
                  <a:pt x="285750" y="59159"/>
                </a:moveTo>
                <a:lnTo>
                  <a:pt x="184175" y="160734"/>
                </a:lnTo>
                <a:lnTo>
                  <a:pt x="184621" y="160734"/>
                </a:lnTo>
                <a:lnTo>
                  <a:pt x="285750" y="59606"/>
                </a:lnTo>
                <a:lnTo>
                  <a:pt x="285750" y="59159"/>
                </a:lnTo>
                <a:close/>
                <a:moveTo>
                  <a:pt x="285750" y="65410"/>
                </a:moveTo>
                <a:lnTo>
                  <a:pt x="190426" y="160734"/>
                </a:lnTo>
                <a:lnTo>
                  <a:pt x="190872" y="160734"/>
                </a:lnTo>
                <a:lnTo>
                  <a:pt x="285750" y="65856"/>
                </a:lnTo>
                <a:lnTo>
                  <a:pt x="285750" y="65410"/>
                </a:lnTo>
                <a:close/>
                <a:moveTo>
                  <a:pt x="285750" y="71661"/>
                </a:moveTo>
                <a:lnTo>
                  <a:pt x="196676" y="160734"/>
                </a:lnTo>
                <a:lnTo>
                  <a:pt x="197123" y="160734"/>
                </a:lnTo>
                <a:lnTo>
                  <a:pt x="285750" y="72107"/>
                </a:lnTo>
                <a:lnTo>
                  <a:pt x="285750" y="71661"/>
                </a:lnTo>
                <a:close/>
                <a:moveTo>
                  <a:pt x="285750" y="77911"/>
                </a:moveTo>
                <a:lnTo>
                  <a:pt x="202927" y="160734"/>
                </a:lnTo>
                <a:lnTo>
                  <a:pt x="203374" y="160734"/>
                </a:lnTo>
                <a:lnTo>
                  <a:pt x="285750" y="78358"/>
                </a:lnTo>
                <a:lnTo>
                  <a:pt x="285750" y="77911"/>
                </a:lnTo>
                <a:close/>
                <a:moveTo>
                  <a:pt x="285750" y="84162"/>
                </a:moveTo>
                <a:lnTo>
                  <a:pt x="209178" y="160734"/>
                </a:lnTo>
                <a:lnTo>
                  <a:pt x="209624" y="160734"/>
                </a:lnTo>
                <a:lnTo>
                  <a:pt x="285750" y="84609"/>
                </a:lnTo>
                <a:lnTo>
                  <a:pt x="285750" y="84162"/>
                </a:lnTo>
                <a:close/>
                <a:moveTo>
                  <a:pt x="285750" y="90413"/>
                </a:moveTo>
                <a:lnTo>
                  <a:pt x="215429" y="160734"/>
                </a:lnTo>
                <a:lnTo>
                  <a:pt x="215875" y="160734"/>
                </a:lnTo>
                <a:lnTo>
                  <a:pt x="285750" y="90859"/>
                </a:lnTo>
                <a:lnTo>
                  <a:pt x="285750" y="90413"/>
                </a:lnTo>
                <a:close/>
                <a:moveTo>
                  <a:pt x="285750" y="96664"/>
                </a:moveTo>
                <a:lnTo>
                  <a:pt x="221680" y="160734"/>
                </a:lnTo>
                <a:lnTo>
                  <a:pt x="222126" y="160734"/>
                </a:lnTo>
                <a:lnTo>
                  <a:pt x="285750" y="97110"/>
                </a:lnTo>
                <a:lnTo>
                  <a:pt x="285750" y="96664"/>
                </a:lnTo>
                <a:close/>
                <a:moveTo>
                  <a:pt x="285750" y="102914"/>
                </a:moveTo>
                <a:lnTo>
                  <a:pt x="227930" y="160734"/>
                </a:lnTo>
                <a:lnTo>
                  <a:pt x="228377" y="160734"/>
                </a:lnTo>
                <a:lnTo>
                  <a:pt x="285750" y="103361"/>
                </a:lnTo>
                <a:lnTo>
                  <a:pt x="285750" y="102914"/>
                </a:lnTo>
                <a:close/>
                <a:moveTo>
                  <a:pt x="285750" y="109165"/>
                </a:moveTo>
                <a:lnTo>
                  <a:pt x="234181" y="160734"/>
                </a:lnTo>
                <a:lnTo>
                  <a:pt x="234628" y="160734"/>
                </a:lnTo>
                <a:lnTo>
                  <a:pt x="285750" y="109612"/>
                </a:lnTo>
                <a:lnTo>
                  <a:pt x="285750" y="109165"/>
                </a:lnTo>
                <a:close/>
                <a:moveTo>
                  <a:pt x="285750" y="115416"/>
                </a:moveTo>
                <a:lnTo>
                  <a:pt x="240432" y="160734"/>
                </a:lnTo>
                <a:lnTo>
                  <a:pt x="240878" y="160734"/>
                </a:lnTo>
                <a:lnTo>
                  <a:pt x="285750" y="115862"/>
                </a:lnTo>
                <a:lnTo>
                  <a:pt x="285750" y="115416"/>
                </a:lnTo>
                <a:close/>
                <a:moveTo>
                  <a:pt x="285750" y="121667"/>
                </a:moveTo>
                <a:lnTo>
                  <a:pt x="246683" y="160734"/>
                </a:lnTo>
                <a:lnTo>
                  <a:pt x="247129" y="160734"/>
                </a:lnTo>
                <a:lnTo>
                  <a:pt x="285750" y="122113"/>
                </a:lnTo>
                <a:lnTo>
                  <a:pt x="285750" y="121667"/>
                </a:lnTo>
                <a:close/>
                <a:moveTo>
                  <a:pt x="285750" y="127917"/>
                </a:moveTo>
                <a:lnTo>
                  <a:pt x="252933" y="160734"/>
                </a:lnTo>
                <a:lnTo>
                  <a:pt x="253380" y="160734"/>
                </a:lnTo>
                <a:lnTo>
                  <a:pt x="285750" y="128364"/>
                </a:lnTo>
                <a:lnTo>
                  <a:pt x="285750" y="127917"/>
                </a:lnTo>
                <a:close/>
                <a:moveTo>
                  <a:pt x="285750" y="134168"/>
                </a:moveTo>
                <a:lnTo>
                  <a:pt x="259184" y="160734"/>
                </a:lnTo>
                <a:lnTo>
                  <a:pt x="259631" y="160734"/>
                </a:lnTo>
                <a:lnTo>
                  <a:pt x="285750" y="134615"/>
                </a:lnTo>
                <a:lnTo>
                  <a:pt x="285750" y="134168"/>
                </a:lnTo>
                <a:close/>
                <a:moveTo>
                  <a:pt x="285750" y="140419"/>
                </a:moveTo>
                <a:lnTo>
                  <a:pt x="265435" y="160734"/>
                </a:lnTo>
                <a:lnTo>
                  <a:pt x="265881" y="160734"/>
                </a:lnTo>
                <a:lnTo>
                  <a:pt x="285750" y="140865"/>
                </a:lnTo>
                <a:lnTo>
                  <a:pt x="285750" y="140419"/>
                </a:lnTo>
                <a:close/>
                <a:moveTo>
                  <a:pt x="285750" y="146670"/>
                </a:moveTo>
                <a:lnTo>
                  <a:pt x="271686" y="160734"/>
                </a:lnTo>
                <a:lnTo>
                  <a:pt x="272132" y="160734"/>
                </a:lnTo>
                <a:lnTo>
                  <a:pt x="285750" y="147116"/>
                </a:lnTo>
                <a:lnTo>
                  <a:pt x="285750" y="146670"/>
                </a:lnTo>
                <a:close/>
                <a:moveTo>
                  <a:pt x="285750" y="152921"/>
                </a:moveTo>
                <a:lnTo>
                  <a:pt x="277937" y="160734"/>
                </a:lnTo>
                <a:lnTo>
                  <a:pt x="278383" y="160734"/>
                </a:lnTo>
                <a:lnTo>
                  <a:pt x="285750" y="153367"/>
                </a:lnTo>
                <a:lnTo>
                  <a:pt x="285750" y="152921"/>
                </a:lnTo>
                <a:close/>
                <a:moveTo>
                  <a:pt x="285750" y="159171"/>
                </a:moveTo>
                <a:lnTo>
                  <a:pt x="284187" y="160734"/>
                </a:lnTo>
                <a:lnTo>
                  <a:pt x="284634" y="160734"/>
                </a:lnTo>
                <a:lnTo>
                  <a:pt x="285750" y="159618"/>
                </a:lnTo>
                <a:lnTo>
                  <a:pt x="285750" y="159171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03867" y="989733"/>
            <a:ext cx="9784400" cy="8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idaloka"/>
              <a:buNone/>
              <a:defRPr sz="1800">
                <a:solidFill>
                  <a:srgbClr val="666666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867" y="2131645"/>
            <a:ext cx="9784400" cy="3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9E7C59"/>
              </a:buClr>
              <a:buSzPts val="2200"/>
              <a:buFont typeface="Tinos"/>
              <a:buChar char="⬗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inos"/>
              <a:buChar char="◇"/>
              <a:defRPr sz="2200">
                <a:solidFill>
                  <a:srgbClr val="434343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r>
              <a:rPr lang="en-US" dirty="0" err="1"/>
              <a:t>uuu</a:t>
            </a:r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7" y="6194500"/>
            <a:ext cx="121920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buNone/>
              <a:defRPr sz="1733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6374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5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683DBF-FF7B-4E04-88E2-2BFD73A32713}"/>
              </a:ext>
            </a:extLst>
          </p:cNvPr>
          <p:cNvSpPr/>
          <p:nvPr/>
        </p:nvSpPr>
        <p:spPr>
          <a:xfrm>
            <a:off x="6635781" y="835043"/>
            <a:ext cx="4740358" cy="5130350"/>
          </a:xfrm>
          <a:prstGeom prst="rect">
            <a:avLst/>
          </a:prstGeom>
          <a:solidFill>
            <a:schemeClr val="bg1">
              <a:alpha val="88241"/>
            </a:schemeClr>
          </a:solidFill>
          <a:ln w="114300">
            <a:solidFill>
              <a:schemeClr val="tx1">
                <a:lumMod val="75000"/>
                <a:lumOff val="2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rgbClr val="000000"/>
                </a:solidFill>
                <a:latin typeface="Playfair Display" panose="020B0604020202020204" charset="0"/>
                <a:cs typeface="Calibri" panose="020F0502020204030204" pitchFamily="34" charset="0"/>
              </a:rPr>
              <a:t>TRAFFIC SIGN CLASSIFICATION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fair Display" panose="020B060402020202020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+mn-ea"/>
                <a:cs typeface="Tinos" panose="020B0604020202020204" charset="0"/>
                <a:sym typeface="Arial"/>
              </a:rPr>
              <a:t>Anjali Sebastian </a:t>
            </a:r>
          </a:p>
          <a:p>
            <a:pPr algn="ctr">
              <a:defRPr/>
            </a:pPr>
            <a:r>
              <a:rPr lang="en-US" sz="2400" i="1" dirty="0" err="1">
                <a:solidFill>
                  <a:srgbClr val="000000"/>
                </a:solidFill>
                <a:latin typeface="Tinos" panose="020B0604020202020204" charset="0"/>
                <a:cs typeface="Tinos" panose="020B0604020202020204" charset="0"/>
              </a:rPr>
              <a:t>Kruta</a:t>
            </a:r>
            <a:r>
              <a:rPr lang="en-US" sz="2400" i="1" dirty="0">
                <a:solidFill>
                  <a:srgbClr val="000000"/>
                </a:solidFill>
                <a:latin typeface="Tinos" panose="020B0604020202020204" charset="0"/>
                <a:cs typeface="Tinos" panose="020B0604020202020204" charset="0"/>
              </a:rPr>
              <a:t> Prabhu</a:t>
            </a:r>
          </a:p>
          <a:p>
            <a:pPr algn="ctr">
              <a:defRPr/>
            </a:pPr>
            <a:r>
              <a:rPr lang="en-US" sz="2400" i="1" dirty="0">
                <a:solidFill>
                  <a:srgbClr val="000000"/>
                </a:solidFill>
                <a:latin typeface="Tinos" panose="020B0604020202020204" charset="0"/>
                <a:cs typeface="Tinos" panose="020B0604020202020204" charset="0"/>
              </a:rPr>
              <a:t>Kshama Kumar </a:t>
            </a:r>
          </a:p>
        </p:txBody>
      </p:sp>
    </p:spTree>
    <p:extLst>
      <p:ext uri="{BB962C8B-B14F-4D97-AF65-F5344CB8AC3E}">
        <p14:creationId xmlns:p14="http://schemas.microsoft.com/office/powerpoint/2010/main" val="381712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3208958" y="6274491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598259" y="5515202"/>
            <a:ext cx="6230380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24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Testing on Images from Google Street-view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B50FCB6-0E6C-5042-87BA-118668FB9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581" y="2931494"/>
            <a:ext cx="3458502" cy="116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5707AAB-FC93-444E-97A7-5C8BE801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581" y="1459088"/>
            <a:ext cx="3458502" cy="116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5431B1-7B05-724C-B064-58CFCD8D0CFC}"/>
              </a:ext>
            </a:extLst>
          </p:cNvPr>
          <p:cNvSpPr/>
          <p:nvPr/>
        </p:nvSpPr>
        <p:spPr>
          <a:xfrm>
            <a:off x="598259" y="232285"/>
            <a:ext cx="3931796" cy="1009286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</a:rPr>
              <a:t>Images from FR and 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Arial"/>
              </a:rPr>
              <a:t>Correctly predicts the class</a:t>
            </a:r>
            <a:r>
              <a:rPr lang="en-US" sz="1800" b="1" dirty="0">
                <a:solidFill>
                  <a:srgbClr val="000000"/>
                </a:solidFill>
                <a:latin typeface="Arial"/>
              </a:rPr>
              <a:t> 45% 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of the time </a:t>
            </a:r>
            <a:endParaRPr kumimoji="0" lang="en-US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77A095-52D8-1A45-88AC-9EF3835A28EA}"/>
              </a:ext>
            </a:extLst>
          </p:cNvPr>
          <p:cNvSpPr/>
          <p:nvPr/>
        </p:nvSpPr>
        <p:spPr>
          <a:xfrm>
            <a:off x="7204900" y="187846"/>
            <a:ext cx="4388841" cy="1098165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</a:rPr>
              <a:t>Images from Accident Sites in WA 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Correctly predicts the class </a:t>
            </a:r>
            <a:r>
              <a:rPr lang="en-US" sz="1800" b="1" dirty="0">
                <a:solidFill>
                  <a:srgbClr val="000000"/>
                </a:solidFill>
                <a:latin typeface="Arial"/>
              </a:rPr>
              <a:t>16%</a:t>
            </a:r>
            <a:r>
              <a:rPr lang="en-US" sz="1800" dirty="0">
                <a:solidFill>
                  <a:srgbClr val="000000"/>
                </a:solidFill>
                <a:latin typeface="Arial"/>
              </a:rPr>
              <a:t> of the time 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7DB137E2-2738-E544-956B-39C13448B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212" y="4403900"/>
            <a:ext cx="3593239" cy="120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A71A8C5E-57A6-A24B-B580-381B3FD1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62" y="1455545"/>
            <a:ext cx="3264441" cy="109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CFD1BAD0-CBA0-884E-903C-A586DAEAA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63" y="2807285"/>
            <a:ext cx="3360004" cy="116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4248215F-C911-5341-AA1C-4BD4CAD32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62" y="4210599"/>
            <a:ext cx="3383152" cy="113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122827-5CFE-0646-B97B-C84E02D6AA87}"/>
              </a:ext>
            </a:extLst>
          </p:cNvPr>
          <p:cNvCxnSpPr>
            <a:cxnSpLocks/>
          </p:cNvCxnSpPr>
          <p:nvPr/>
        </p:nvCxnSpPr>
        <p:spPr>
          <a:xfrm>
            <a:off x="6096000" y="514012"/>
            <a:ext cx="0" cy="458654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085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2BF5-84E9-4E1A-915D-3667D19D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61F5-1CF3-4CF3-841B-52B8D35C8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Google Images: No automation location- based image collection. </a:t>
            </a:r>
          </a:p>
          <a:p>
            <a:r>
              <a:rPr lang="en-US" sz="1800" dirty="0"/>
              <a:t>Uses significant resources to train any image model – AWS is a must. </a:t>
            </a:r>
          </a:p>
          <a:p>
            <a:r>
              <a:rPr lang="en-US" sz="1800" dirty="0"/>
              <a:t>Large data difficult to process and move.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A6310-88EC-4A87-A5EC-BC295E4DB08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2000" dirty="0"/>
              <a:t>Try to find images for US signs</a:t>
            </a:r>
          </a:p>
          <a:p>
            <a:r>
              <a:rPr lang="en-US" sz="2000" dirty="0"/>
              <a:t>Add image-processing for combating bad image angles/skew and removal of background.</a:t>
            </a:r>
          </a:p>
          <a:p>
            <a:r>
              <a:rPr lang="en-US" sz="2000" dirty="0"/>
              <a:t>Traffic signs are only a small subset of all the signs on a road.</a:t>
            </a:r>
          </a:p>
          <a:p>
            <a:r>
              <a:rPr lang="en-US" sz="2000" dirty="0"/>
              <a:t>Detecting traffic signs from a full scene.</a:t>
            </a:r>
          </a:p>
          <a:p>
            <a:pPr marL="152396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99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0FFF1E-C070-4187-8120-3AC50C0D5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323" y="4091539"/>
            <a:ext cx="6543923" cy="1046400"/>
          </a:xfrm>
        </p:spPr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latin typeface="Playfair Display" panose="020B060402020202020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3366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0FFF1E-C070-4187-8120-3AC50C0D5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323" y="4091539"/>
            <a:ext cx="6543923" cy="1046400"/>
          </a:xfrm>
        </p:spPr>
        <p:txBody>
          <a:bodyPr/>
          <a:lstStyle/>
          <a:p>
            <a:r>
              <a:rPr lang="en-US" sz="3200" i="0" dirty="0">
                <a:solidFill>
                  <a:schemeClr val="tx1"/>
                </a:solidFill>
                <a:latin typeface="Playfair Display" panose="020B0604020202020204" charset="0"/>
              </a:rPr>
              <a:t>ANNEXURES</a:t>
            </a:r>
          </a:p>
        </p:txBody>
      </p:sp>
    </p:spTree>
    <p:extLst>
      <p:ext uri="{BB962C8B-B14F-4D97-AF65-F5344CB8AC3E}">
        <p14:creationId xmlns:p14="http://schemas.microsoft.com/office/powerpoint/2010/main" val="385911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33;p5">
            <a:extLst>
              <a:ext uri="{FF2B5EF4-FFF2-40B4-BE49-F238E27FC236}">
                <a16:creationId xmlns:a16="http://schemas.microsoft.com/office/drawing/2014/main" id="{184BC424-A7AC-414B-A31A-CCD2E02E2774}"/>
              </a:ext>
            </a:extLst>
          </p:cNvPr>
          <p:cNvGrpSpPr/>
          <p:nvPr/>
        </p:nvGrpSpPr>
        <p:grpSpPr>
          <a:xfrm>
            <a:off x="1919012" y="6274491"/>
            <a:ext cx="421200" cy="131200"/>
            <a:chOff x="4414050" y="1436450"/>
            <a:chExt cx="315900" cy="98400"/>
          </a:xfrm>
        </p:grpSpPr>
        <p:cxnSp>
          <p:nvCxnSpPr>
            <p:cNvPr id="67" name="Google Shape;34;p5">
              <a:extLst>
                <a:ext uri="{FF2B5EF4-FFF2-40B4-BE49-F238E27FC236}">
                  <a16:creationId xmlns:a16="http://schemas.microsoft.com/office/drawing/2014/main" id="{20397004-C9BA-4E9C-8CC9-7E2C03DC7B2D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8" name="Google Shape;35;p5">
              <a:extLst>
                <a:ext uri="{FF2B5EF4-FFF2-40B4-BE49-F238E27FC236}">
                  <a16:creationId xmlns:a16="http://schemas.microsoft.com/office/drawing/2014/main" id="{A2856531-E692-4E0F-A316-47409A3F811F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69" name="Google Shape;128;p19">
            <a:extLst>
              <a:ext uri="{FF2B5EF4-FFF2-40B4-BE49-F238E27FC236}">
                <a16:creationId xmlns:a16="http://schemas.microsoft.com/office/drawing/2014/main" id="{EE3F3CFC-100C-4494-8799-BAAE67B4630C}"/>
              </a:ext>
            </a:extLst>
          </p:cNvPr>
          <p:cNvSpPr txBox="1">
            <a:spLocks/>
          </p:cNvSpPr>
          <p:nvPr/>
        </p:nvSpPr>
        <p:spPr>
          <a:xfrm>
            <a:off x="49619" y="5515202"/>
            <a:ext cx="4159987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META CLASSES</a:t>
            </a:r>
          </a:p>
        </p:txBody>
      </p:sp>
      <p:pic>
        <p:nvPicPr>
          <p:cNvPr id="52" name="Picture 51" descr="Diagram&#10;&#10;Description automatically generated">
            <a:extLst>
              <a:ext uri="{FF2B5EF4-FFF2-40B4-BE49-F238E27FC236}">
                <a16:creationId xmlns:a16="http://schemas.microsoft.com/office/drawing/2014/main" id="{CAB86C8C-3BA9-EF42-938E-00C952981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606" y="185350"/>
            <a:ext cx="7206594" cy="665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2567520" y="6340091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598259" y="5515202"/>
            <a:ext cx="5192941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BOXPLOTS: ALL STATES</a:t>
            </a:r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103814-7353-E941-845C-22CAB0A4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0" y="934357"/>
            <a:ext cx="5080000" cy="3479800"/>
          </a:xfrm>
          <a:prstGeom prst="rect">
            <a:avLst/>
          </a:prstGeom>
        </p:spPr>
      </p:pic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293D482-242B-D143-A113-B21011A0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0" y="908957"/>
            <a:ext cx="5854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3208958" y="6274491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598259" y="5515202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BOXPLOTS: WA ACCIDENTS -1 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AC7A4CE6-C298-7444-BEE9-36A2D870F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42" y="800595"/>
            <a:ext cx="10127701" cy="36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2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3419558" y="6333182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598259" y="5515202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BOXPLOTS: WA ACCIDENTS -2 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8E6C8052-7E11-6D48-95E3-CD61B8F4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45" y="880622"/>
            <a:ext cx="10982756" cy="38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3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8402307" y="6187398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5791608" y="5428109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BOXPLOTS: WA ACCIDENTS -3 </a:t>
            </a:r>
          </a:p>
        </p:txBody>
      </p: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3275A876-9932-FD4A-A2B6-C8328245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23" y="246743"/>
            <a:ext cx="9620206" cy="545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6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 rot="16200000">
            <a:off x="-2177143" y="3223014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Histograms  -1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76B8DDD-8CC7-A641-95E5-59A8CD71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70" y="0"/>
            <a:ext cx="1010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98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91A3C-97FB-4705-8A4B-E83A797E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F481D-A3BE-40BF-BB1B-4E7CFF076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38,000+ people die every year in US  due to car crashes  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DUI, bad weather, poor visibility, missed traffic signs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Autonomous Vehicles. Safety Technology - Blindspot detection, lane guidance, auto braking at low speeds.</a:t>
            </a:r>
          </a:p>
          <a:p>
            <a:r>
              <a:rPr lang="en-US" dirty="0">
                <a:latin typeface="Tinos" panose="020B0604020202020204" charset="0"/>
                <a:cs typeface="Tinos" panose="020B0604020202020204" charset="0"/>
              </a:rPr>
              <a:t>Project aims to look at traffic signs:</a:t>
            </a:r>
          </a:p>
          <a:p>
            <a:pPr lvl="1"/>
            <a:r>
              <a:rPr lang="en-US" dirty="0">
                <a:latin typeface="Tinos" panose="020B0604020202020204" charset="0"/>
                <a:cs typeface="Tinos" panose="020B0604020202020204" charset="0"/>
              </a:rPr>
              <a:t>Correlation between traffic signs and accidents</a:t>
            </a:r>
          </a:p>
          <a:p>
            <a:pPr lvl="1"/>
            <a:r>
              <a:rPr lang="en-US" dirty="0">
                <a:latin typeface="Tinos" panose="020B0604020202020204" charset="0"/>
                <a:cs typeface="Tinos" panose="020B0604020202020204" charset="0"/>
              </a:rPr>
              <a:t>Traffic Sign Image Recognition Model   </a:t>
            </a:r>
          </a:p>
          <a:p>
            <a:pPr marL="118531" indent="0">
              <a:buNone/>
            </a:pPr>
            <a:endParaRPr lang="en-US" dirty="0">
              <a:latin typeface="Tinos" panose="020B0604020202020204" charset="0"/>
              <a:cs typeface="Tino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28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 rot="16200000">
            <a:off x="-2177143" y="3223014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Histograms  -2 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96E9FBFF-6145-4B45-9CC2-B6FB7224D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806" y="0"/>
            <a:ext cx="10309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10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2364320" y="6303577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-391379" y="5478688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Pair-plots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0AD719D-B06C-A540-BB75-B2815756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14" y="0"/>
            <a:ext cx="7137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4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2364320" y="6303577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-246379" y="5544288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SCATTER PLOTS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607204D-6348-2D4A-8D4B-B4BEEF39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5450"/>
            <a:ext cx="5638800" cy="35179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60C1282-B3FF-FD48-AC67-10CEEF1FB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76" y="63500"/>
            <a:ext cx="5207000" cy="3390900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13A1408A-0905-724C-8DDC-EE1977C73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576" y="3430044"/>
            <a:ext cx="52832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 rot="16200000">
            <a:off x="-1745343" y="3223014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KDE PLOT OF SEVERITY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AEE6A8A-14AF-054B-B9BA-CF2367C7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9001" y="311459"/>
            <a:ext cx="9452858" cy="567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81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54A64BC-B853-BA46-A828-B549B1D0A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6" y="443260"/>
            <a:ext cx="6636832" cy="6274223"/>
          </a:xfrm>
          <a:prstGeom prst="rect">
            <a:avLst/>
          </a:prstGeom>
        </p:spPr>
      </p:pic>
      <p:sp>
        <p:nvSpPr>
          <p:cNvPr id="12" name="Google Shape;128;p19">
            <a:extLst>
              <a:ext uri="{FF2B5EF4-FFF2-40B4-BE49-F238E27FC236}">
                <a16:creationId xmlns:a16="http://schemas.microsoft.com/office/drawing/2014/main" id="{8576F834-B132-9A45-8AF7-E5C31DA2194F}"/>
              </a:ext>
            </a:extLst>
          </p:cNvPr>
          <p:cNvSpPr txBox="1">
            <a:spLocks/>
          </p:cNvSpPr>
          <p:nvPr/>
        </p:nvSpPr>
        <p:spPr>
          <a:xfrm rot="16200000">
            <a:off x="-1745343" y="3223014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DETAILED ARCH</a:t>
            </a:r>
          </a:p>
        </p:txBody>
      </p:sp>
    </p:spTree>
    <p:extLst>
      <p:ext uri="{BB962C8B-B14F-4D97-AF65-F5344CB8AC3E}">
        <p14:creationId xmlns:p14="http://schemas.microsoft.com/office/powerpoint/2010/main" val="336889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3B59D997-89E6-664F-A16B-3BDDB650E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97" y="123734"/>
            <a:ext cx="8965089" cy="6610531"/>
          </a:xfrm>
          <a:prstGeom prst="rect">
            <a:avLst/>
          </a:prstGeom>
        </p:spPr>
      </p:pic>
      <p:sp>
        <p:nvSpPr>
          <p:cNvPr id="4" name="Google Shape;128;p19">
            <a:extLst>
              <a:ext uri="{FF2B5EF4-FFF2-40B4-BE49-F238E27FC236}">
                <a16:creationId xmlns:a16="http://schemas.microsoft.com/office/drawing/2014/main" id="{BF791F21-0E0C-F34D-834C-1A86E9D0DCE1}"/>
              </a:ext>
            </a:extLst>
          </p:cNvPr>
          <p:cNvSpPr txBox="1">
            <a:spLocks/>
          </p:cNvSpPr>
          <p:nvPr/>
        </p:nvSpPr>
        <p:spPr>
          <a:xfrm rot="16200000">
            <a:off x="-1745343" y="3223014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TRAINING THE MODEL WITH EARLY STOPPAGE</a:t>
            </a:r>
          </a:p>
        </p:txBody>
      </p:sp>
    </p:spTree>
    <p:extLst>
      <p:ext uri="{BB962C8B-B14F-4D97-AF65-F5344CB8AC3E}">
        <p14:creationId xmlns:p14="http://schemas.microsoft.com/office/powerpoint/2010/main" val="248165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2364320" y="6303577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-246379" y="5544288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LEARNING CURVES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F9B5FC5-F7CB-3947-99D8-00AEB529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60" y="197965"/>
            <a:ext cx="10152718" cy="53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2212270" y="3297800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-1538283" y="2532640"/>
            <a:ext cx="7922306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CONFUSION MATRIX </a:t>
            </a:r>
          </a:p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- VALIDATION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C1147E0-70AB-664E-A5B4-112A7403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73" y="27188"/>
            <a:ext cx="6403596" cy="680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493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2212270" y="3297800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-1538283" y="2532640"/>
            <a:ext cx="7922306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CONFUSION MATRIX </a:t>
            </a:r>
          </a:p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- UNSEEN TEST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73FC2D8-A424-5D4C-8A83-963F3176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09" y="0"/>
            <a:ext cx="6454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43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91A7BD2-6D60-F14A-80ED-2B8A667AC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00" y="0"/>
            <a:ext cx="4050583" cy="685800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1CBE1C7-783D-754C-BCE1-3E5385AE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28" y="0"/>
            <a:ext cx="4071938" cy="6858000"/>
          </a:xfrm>
          <a:prstGeom prst="rect">
            <a:avLst/>
          </a:prstGeom>
        </p:spPr>
      </p:pic>
      <p:sp>
        <p:nvSpPr>
          <p:cNvPr id="8" name="Google Shape;128;p19">
            <a:extLst>
              <a:ext uri="{FF2B5EF4-FFF2-40B4-BE49-F238E27FC236}">
                <a16:creationId xmlns:a16="http://schemas.microsoft.com/office/drawing/2014/main" id="{C6C22CEC-C92E-AE4D-B5E4-AEAE01208CCF}"/>
              </a:ext>
            </a:extLst>
          </p:cNvPr>
          <p:cNvSpPr txBox="1">
            <a:spLocks/>
          </p:cNvSpPr>
          <p:nvPr/>
        </p:nvSpPr>
        <p:spPr>
          <a:xfrm rot="16200000">
            <a:off x="-2433244" y="3155902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REPORT - VALIDATION</a:t>
            </a:r>
          </a:p>
        </p:txBody>
      </p:sp>
      <p:sp>
        <p:nvSpPr>
          <p:cNvPr id="9" name="Google Shape;128;p19">
            <a:extLst>
              <a:ext uri="{FF2B5EF4-FFF2-40B4-BE49-F238E27FC236}">
                <a16:creationId xmlns:a16="http://schemas.microsoft.com/office/drawing/2014/main" id="{10BE597D-431B-EF42-A596-38EE92FDC5E0}"/>
              </a:ext>
            </a:extLst>
          </p:cNvPr>
          <p:cNvSpPr txBox="1">
            <a:spLocks/>
          </p:cNvSpPr>
          <p:nvPr/>
        </p:nvSpPr>
        <p:spPr>
          <a:xfrm rot="16200000">
            <a:off x="3943793" y="3016555"/>
            <a:ext cx="6063798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REPORT – UNSEEN TEST DATA</a:t>
            </a:r>
          </a:p>
        </p:txBody>
      </p:sp>
    </p:spTree>
    <p:extLst>
      <p:ext uri="{BB962C8B-B14F-4D97-AF65-F5344CB8AC3E}">
        <p14:creationId xmlns:p14="http://schemas.microsoft.com/office/powerpoint/2010/main" val="401531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91A3C-97FB-4705-8A4B-E83A797E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F481D-A3BE-40BF-BB1B-4E7CFF076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3253" y="2204753"/>
            <a:ext cx="4843423" cy="4065104"/>
          </a:xfrm>
        </p:spPr>
        <p:txBody>
          <a:bodyPr/>
          <a:lstStyle/>
          <a:p>
            <a:r>
              <a:rPr lang="en" sz="2000" b="1" dirty="0">
                <a:latin typeface="Tinos" panose="020B0604020202020204" charset="0"/>
                <a:cs typeface="Tinos" panose="020B0604020202020204" charset="0"/>
              </a:rPr>
              <a:t>1.5 million </a:t>
            </a:r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records of accidents that occurred in US based on severity.</a:t>
            </a:r>
          </a:p>
          <a:p>
            <a:r>
              <a:rPr lang="en-US" sz="2000" b="1" dirty="0">
                <a:latin typeface="Tinos" panose="020B0604020202020204" charset="0"/>
                <a:cs typeface="Tinos" panose="020B0604020202020204" charset="0"/>
              </a:rPr>
              <a:t>47 features: </a:t>
            </a:r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Geo Location, Weather Information. 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Presence of roundabout, stop, no-exit, etc.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4 levels of increasing severity.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Heavily imbalanced data (80% is Class 2 Severity, 1.8% Class 1 Severity)  </a:t>
            </a:r>
            <a:endParaRPr lang="en-US" sz="2000" b="1" dirty="0">
              <a:latin typeface="Tinos" panose="020B0604020202020204" charset="0"/>
              <a:cs typeface="Tinos" panose="020B0604020202020204" charset="0"/>
            </a:endParaRPr>
          </a:p>
          <a:p>
            <a:endParaRPr lang="en-US" sz="2400" dirty="0">
              <a:latin typeface="Tinos" panose="020B0604020202020204" charset="0"/>
              <a:cs typeface="Tinos" panose="020B0604020202020204" charset="0"/>
            </a:endParaRPr>
          </a:p>
          <a:p>
            <a:pPr marL="118531" indent="0">
              <a:buNone/>
            </a:pPr>
            <a:endParaRPr lang="en-US" dirty="0">
              <a:latin typeface="Tinos" panose="020B0604020202020204" charset="0"/>
              <a:cs typeface="Tinos" panose="020B060402020202020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5D80138-2A9B-7C44-ADD5-8C236484B3A9}"/>
              </a:ext>
            </a:extLst>
          </p:cNvPr>
          <p:cNvSpPr txBox="1">
            <a:spLocks/>
          </p:cNvSpPr>
          <p:nvPr/>
        </p:nvSpPr>
        <p:spPr>
          <a:xfrm>
            <a:off x="6335326" y="2204753"/>
            <a:ext cx="4568446" cy="406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9105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ts val="2200"/>
              <a:buFont typeface="Arial"/>
              <a:buChar char="⬗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1219170" marR="0" lvl="1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828754" marR="0" lvl="2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2438339" marR="0" lvl="3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3047924" marR="0" lvl="4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3657509" marR="0" lvl="5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4267093" marR="0" lvl="6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4876678" marR="0" lvl="7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5486263" marR="0" lvl="8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000" b="1" dirty="0">
                <a:latin typeface="Tinos" panose="020B0604020202020204" charset="0"/>
                <a:cs typeface="Tinos" panose="020B0604020202020204" charset="0"/>
              </a:rPr>
              <a:t>39,209</a:t>
            </a:r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 images of traffic signs from DE</a:t>
            </a:r>
          </a:p>
          <a:p>
            <a:r>
              <a:rPr lang="en-US" sz="2000" b="1" dirty="0">
                <a:latin typeface="Tinos" panose="020B0604020202020204" charset="0"/>
                <a:cs typeface="Tinos" panose="020B0604020202020204" charset="0"/>
              </a:rPr>
              <a:t>12,630</a:t>
            </a:r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 unseen test images</a:t>
            </a:r>
          </a:p>
          <a:p>
            <a:r>
              <a:rPr lang="en-US" sz="2000" b="1" dirty="0">
                <a:latin typeface="Tinos" panose="020B0604020202020204" charset="0"/>
                <a:cs typeface="Tinos" panose="020B0604020202020204" charset="0"/>
              </a:rPr>
              <a:t>43</a:t>
            </a:r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 different classes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Some imbalance 200 to 2220</a:t>
            </a:r>
          </a:p>
          <a:p>
            <a:endParaRPr lang="en-US" sz="2000" dirty="0">
              <a:latin typeface="Tinos" panose="020B0604020202020204" charset="0"/>
              <a:cs typeface="Tinos" panose="020B0604020202020204" charset="0"/>
            </a:endParaRP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Manually hand annotated images from Google Street view.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49 images from FR and DE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49 images from accident sites in WA.</a:t>
            </a:r>
          </a:p>
          <a:p>
            <a:endParaRPr lang="en-US" sz="2000" dirty="0">
              <a:latin typeface="Tinos" panose="020B0604020202020204" charset="0"/>
              <a:cs typeface="Tinos" panose="020B0604020202020204" charset="0"/>
            </a:endParaRPr>
          </a:p>
          <a:p>
            <a:endParaRPr lang="en-US" sz="2000" dirty="0">
              <a:latin typeface="Tinos" panose="020B0604020202020204" charset="0"/>
              <a:cs typeface="Tinos" panose="020B0604020202020204" charset="0"/>
            </a:endParaRPr>
          </a:p>
          <a:p>
            <a:pPr marL="118531" indent="0">
              <a:buFont typeface="Arial"/>
              <a:buNone/>
            </a:pPr>
            <a:endParaRPr lang="en-US" dirty="0">
              <a:latin typeface="Tinos" panose="020B0604020202020204" charset="0"/>
              <a:cs typeface="Tinos" panose="020B0604020202020204" charset="0"/>
            </a:endParaRPr>
          </a:p>
        </p:txBody>
      </p:sp>
      <p:pic>
        <p:nvPicPr>
          <p:cNvPr id="11" name="Picture 10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AFB2884-A492-AB4E-8120-E84AE4BF8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0865" y="657813"/>
            <a:ext cx="1382583" cy="13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4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C08343-D033-4DB9-A3F4-4BE911D16798}"/>
              </a:ext>
            </a:extLst>
          </p:cNvPr>
          <p:cNvSpPr/>
          <p:nvPr/>
        </p:nvSpPr>
        <p:spPr>
          <a:xfrm>
            <a:off x="937398" y="1303523"/>
            <a:ext cx="1920521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Data Collection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nos" panose="020B0604020202020204" charset="0"/>
              <a:ea typeface="Tinos" panose="020B0604020202020204" charset="0"/>
              <a:cs typeface="Tinos" panose="020B0604020202020204" charset="0"/>
              <a:sym typeface="Arial"/>
            </a:endParaRPr>
          </a:p>
        </p:txBody>
      </p:sp>
      <p:grpSp>
        <p:nvGrpSpPr>
          <p:cNvPr id="66" name="Google Shape;33;p5">
            <a:extLst>
              <a:ext uri="{FF2B5EF4-FFF2-40B4-BE49-F238E27FC236}">
                <a16:creationId xmlns:a16="http://schemas.microsoft.com/office/drawing/2014/main" id="{184BC424-A7AC-414B-A31A-CCD2E02E2774}"/>
              </a:ext>
            </a:extLst>
          </p:cNvPr>
          <p:cNvGrpSpPr/>
          <p:nvPr/>
        </p:nvGrpSpPr>
        <p:grpSpPr>
          <a:xfrm>
            <a:off x="5891344" y="920061"/>
            <a:ext cx="421200" cy="131200"/>
            <a:chOff x="4414050" y="1436450"/>
            <a:chExt cx="315900" cy="98400"/>
          </a:xfrm>
        </p:grpSpPr>
        <p:cxnSp>
          <p:nvCxnSpPr>
            <p:cNvPr id="67" name="Google Shape;34;p5">
              <a:extLst>
                <a:ext uri="{FF2B5EF4-FFF2-40B4-BE49-F238E27FC236}">
                  <a16:creationId xmlns:a16="http://schemas.microsoft.com/office/drawing/2014/main" id="{20397004-C9BA-4E9C-8CC9-7E2C03DC7B2D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8" name="Google Shape;35;p5">
              <a:extLst>
                <a:ext uri="{FF2B5EF4-FFF2-40B4-BE49-F238E27FC236}">
                  <a16:creationId xmlns:a16="http://schemas.microsoft.com/office/drawing/2014/main" id="{A2856531-E692-4E0F-A316-47409A3F811F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128;p19">
            <a:extLst>
              <a:ext uri="{FF2B5EF4-FFF2-40B4-BE49-F238E27FC236}">
                <a16:creationId xmlns:a16="http://schemas.microsoft.com/office/drawing/2014/main" id="{EE3F3CFC-100C-4494-8799-BAAE67B4630C}"/>
              </a:ext>
            </a:extLst>
          </p:cNvPr>
          <p:cNvSpPr txBox="1">
            <a:spLocks/>
          </p:cNvSpPr>
          <p:nvPr/>
        </p:nvSpPr>
        <p:spPr>
          <a:xfrm>
            <a:off x="4125283" y="131686"/>
            <a:ext cx="4159987" cy="8248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Arial"/>
                <a:sym typeface="Vidaloka"/>
              </a:rPr>
              <a:t>Workflow</a:t>
            </a:r>
            <a:r>
              <a:rPr kumimoji="0" lang="en-US" sz="32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layfair Display" panose="020B0604020202020204" charset="0"/>
                <a:cs typeface="Arial"/>
                <a:sym typeface="Vidaloka"/>
              </a:rPr>
              <a:t> Design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layfair Display" panose="020B0604020202020204" charset="0"/>
              <a:cs typeface="Arial"/>
              <a:sym typeface="Vidaloka"/>
            </a:endParaRP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526833E2-3B5D-488B-AF14-D16F07CF20A0}"/>
              </a:ext>
            </a:extLst>
          </p:cNvPr>
          <p:cNvSpPr/>
          <p:nvPr/>
        </p:nvSpPr>
        <p:spPr>
          <a:xfrm>
            <a:off x="8337382" y="3746614"/>
            <a:ext cx="389180" cy="389180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829F001-6BA8-4344-A15C-B314381FDDC7}"/>
              </a:ext>
            </a:extLst>
          </p:cNvPr>
          <p:cNvSpPr/>
          <p:nvPr/>
        </p:nvSpPr>
        <p:spPr>
          <a:xfrm>
            <a:off x="8560580" y="3708926"/>
            <a:ext cx="68961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 </a:t>
            </a: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5CD805-4D5E-4999-8AD8-7E35025C7FFC}"/>
              </a:ext>
            </a:extLst>
          </p:cNvPr>
          <p:cNvSpPr/>
          <p:nvPr/>
        </p:nvSpPr>
        <p:spPr>
          <a:xfrm>
            <a:off x="925659" y="2312901"/>
            <a:ext cx="1920521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Data Cleaning Pre-processing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7DE7908-7F40-404B-AEFE-6CC78F1F76FA}"/>
              </a:ext>
            </a:extLst>
          </p:cNvPr>
          <p:cNvSpPr/>
          <p:nvPr/>
        </p:nvSpPr>
        <p:spPr>
          <a:xfrm>
            <a:off x="3779142" y="2401309"/>
            <a:ext cx="1920520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Image Pre-processing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D19C68B-8E87-4EB3-9204-FE0F746D5DA0}"/>
              </a:ext>
            </a:extLst>
          </p:cNvPr>
          <p:cNvSpPr/>
          <p:nvPr/>
        </p:nvSpPr>
        <p:spPr>
          <a:xfrm>
            <a:off x="6134849" y="2394662"/>
            <a:ext cx="1920519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Deep Learning</a:t>
            </a:r>
          </a:p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(CNN)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EAC58E0-9D87-4520-864C-AD1CFA1F58B6}"/>
              </a:ext>
            </a:extLst>
          </p:cNvPr>
          <p:cNvSpPr/>
          <p:nvPr/>
        </p:nvSpPr>
        <p:spPr>
          <a:xfrm>
            <a:off x="3779142" y="4785688"/>
            <a:ext cx="1920520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EDA &amp; Visualization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nos" panose="020B0604020202020204" charset="0"/>
              <a:ea typeface="Tinos" panose="020B0604020202020204" charset="0"/>
              <a:cs typeface="Tinos" panose="020B0604020202020204" charset="0"/>
              <a:sym typeface="Arial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D59D526-7996-48C7-8F4B-8A462C113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94574"/>
              </p:ext>
            </p:extLst>
          </p:nvPr>
        </p:nvGraphicFramePr>
        <p:xfrm>
          <a:off x="925659" y="3322279"/>
          <a:ext cx="1932259" cy="1280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32259">
                  <a:extLst>
                    <a:ext uri="{9D8B030D-6E8A-4147-A177-3AD203B41FA5}">
                      <a16:colId xmlns:a16="http://schemas.microsoft.com/office/drawing/2014/main" val="3306902413"/>
                    </a:ext>
                  </a:extLst>
                </a:gridCol>
              </a:tblGrid>
              <a:tr h="60242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Tinos" panose="020B0604020202020204" charset="0"/>
                          <a:cs typeface="Tinos" panose="020B0604020202020204" charset="0"/>
                        </a:rPr>
                        <a:t>Image Data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108350"/>
                  </a:ext>
                </a:extLst>
              </a:tr>
              <a:tr h="67773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Tinos" panose="020B0604020202020204" charset="0"/>
                          <a:cs typeface="Tinos" panose="020B0604020202020204" charset="0"/>
                        </a:rPr>
                        <a:t>Accident Data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304191"/>
                  </a:ext>
                </a:extLst>
              </a:tr>
            </a:tbl>
          </a:graphicData>
        </a:graphic>
      </p:graphicFrame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8B0F83-0C7D-4911-84BA-D9BB6EAC51F6}"/>
              </a:ext>
            </a:extLst>
          </p:cNvPr>
          <p:cNvCxnSpPr>
            <a:cxnSpLocks/>
          </p:cNvCxnSpPr>
          <p:nvPr/>
        </p:nvCxnSpPr>
        <p:spPr>
          <a:xfrm flipV="1">
            <a:off x="2857918" y="2744675"/>
            <a:ext cx="921224" cy="86986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6979FAA-807A-419E-AC70-0CE55858F289}"/>
              </a:ext>
            </a:extLst>
          </p:cNvPr>
          <p:cNvCxnSpPr>
            <a:cxnSpLocks/>
          </p:cNvCxnSpPr>
          <p:nvPr/>
        </p:nvCxnSpPr>
        <p:spPr>
          <a:xfrm>
            <a:off x="2857918" y="4262125"/>
            <a:ext cx="921224" cy="869868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235DF6A-AFA9-429F-A6FD-A6EFD98553D6}"/>
              </a:ext>
            </a:extLst>
          </p:cNvPr>
          <p:cNvSpPr/>
          <p:nvPr/>
        </p:nvSpPr>
        <p:spPr>
          <a:xfrm>
            <a:off x="6178980" y="4779331"/>
            <a:ext cx="1920520" cy="686732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Feature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 Importance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nos" panose="020B0604020202020204" charset="0"/>
              <a:ea typeface="Tinos" panose="020B0604020202020204" charset="0"/>
              <a:cs typeface="Tinos" panose="020B0604020202020204" charset="0"/>
              <a:sym typeface="Arial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406CCC-7E66-43D1-8BAA-E6A2EE49E529}"/>
              </a:ext>
            </a:extLst>
          </p:cNvPr>
          <p:cNvCxnSpPr/>
          <p:nvPr/>
        </p:nvCxnSpPr>
        <p:spPr>
          <a:xfrm>
            <a:off x="5699662" y="2753353"/>
            <a:ext cx="4175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4BE8888-DA6E-4039-BA19-46B346CDE0B3}"/>
              </a:ext>
            </a:extLst>
          </p:cNvPr>
          <p:cNvCxnSpPr/>
          <p:nvPr/>
        </p:nvCxnSpPr>
        <p:spPr>
          <a:xfrm>
            <a:off x="5747751" y="5184929"/>
            <a:ext cx="4175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7082F9E-D55C-4BB2-B2BF-0BB970B4CF6F}"/>
              </a:ext>
            </a:extLst>
          </p:cNvPr>
          <p:cNvSpPr txBox="1"/>
          <p:nvPr/>
        </p:nvSpPr>
        <p:spPr>
          <a:xfrm>
            <a:off x="3779142" y="3221319"/>
            <a:ext cx="427622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Image Classification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629E67-4B3B-4270-ACC5-9BA0505A8189}"/>
              </a:ext>
            </a:extLst>
          </p:cNvPr>
          <p:cNvSpPr txBox="1"/>
          <p:nvPr/>
        </p:nvSpPr>
        <p:spPr>
          <a:xfrm>
            <a:off x="3779142" y="4363928"/>
            <a:ext cx="4276225" cy="338554"/>
          </a:xfrm>
          <a:prstGeom prst="rect">
            <a:avLst/>
          </a:prstGeom>
          <a:solidFill>
            <a:srgbClr val="FFEBAB"/>
          </a:solidFill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i="1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Correlation – Traffic Sign &amp; Accident 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os" panose="020B0604020202020204" charset="0"/>
              <a:ea typeface="Tinos" panose="020B0604020202020204" charset="0"/>
              <a:cs typeface="Tinos" panose="020B0604020202020204" charset="0"/>
              <a:sym typeface="Arial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0F6F2E-CB97-4CE6-B636-BF8508AB1875}"/>
              </a:ext>
            </a:extLst>
          </p:cNvPr>
          <p:cNvCxnSpPr/>
          <p:nvPr/>
        </p:nvCxnSpPr>
        <p:spPr>
          <a:xfrm>
            <a:off x="8099500" y="2753353"/>
            <a:ext cx="4358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ADACDFA-A27C-4E90-B23B-8E733BA9118C}"/>
              </a:ext>
            </a:extLst>
          </p:cNvPr>
          <p:cNvCxnSpPr/>
          <p:nvPr/>
        </p:nvCxnSpPr>
        <p:spPr>
          <a:xfrm>
            <a:off x="8106521" y="5130842"/>
            <a:ext cx="4358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2CC3C2-4797-413B-8CEE-C63ED1A44C70}"/>
              </a:ext>
            </a:extLst>
          </p:cNvPr>
          <p:cNvCxnSpPr>
            <a:cxnSpLocks/>
          </p:cNvCxnSpPr>
          <p:nvPr/>
        </p:nvCxnSpPr>
        <p:spPr>
          <a:xfrm>
            <a:off x="8528563" y="2747910"/>
            <a:ext cx="13845" cy="23811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A801FE3-0418-471F-BEB4-88AEB814EA5D}"/>
              </a:ext>
            </a:extLst>
          </p:cNvPr>
          <p:cNvCxnSpPr>
            <a:cxnSpLocks/>
          </p:cNvCxnSpPr>
          <p:nvPr/>
        </p:nvCxnSpPr>
        <p:spPr>
          <a:xfrm>
            <a:off x="8528563" y="3961875"/>
            <a:ext cx="9289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A close up of a sign&#10;&#10;Description generated with high confidence">
            <a:extLst>
              <a:ext uri="{FF2B5EF4-FFF2-40B4-BE49-F238E27FC236}">
                <a16:creationId xmlns:a16="http://schemas.microsoft.com/office/drawing/2014/main" id="{DCCD718B-3E08-4930-B3D7-C5B2FACC4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05009" y="2351726"/>
            <a:ext cx="438179" cy="436474"/>
          </a:xfrm>
          <a:prstGeom prst="rect">
            <a:avLst/>
          </a:prstGeom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3E7A8B6-9776-488E-BB11-9A660A684870}"/>
              </a:ext>
            </a:extLst>
          </p:cNvPr>
          <p:cNvSpPr/>
          <p:nvPr/>
        </p:nvSpPr>
        <p:spPr>
          <a:xfrm>
            <a:off x="9464318" y="3390596"/>
            <a:ext cx="2262894" cy="919378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Geo</a:t>
            </a:r>
            <a:r>
              <a:rPr lang="en-US" sz="1800" kern="1200" dirty="0">
                <a:solidFill>
                  <a:srgbClr val="FFFFFF"/>
                </a:solidFill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-map location to Street-view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nos" panose="020B0604020202020204" charset="0"/>
              <a:ea typeface="Tinos" panose="020B0604020202020204" charset="0"/>
              <a:cs typeface="Tinos" panose="020B0604020202020204" charset="0"/>
              <a:sym typeface="Arial"/>
            </a:endParaRPr>
          </a:p>
        </p:txBody>
      </p:sp>
      <p:pic>
        <p:nvPicPr>
          <p:cNvPr id="81" name="Picture 8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D65B96E-1A3F-4268-AA96-C94A0A535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404" y="1295238"/>
            <a:ext cx="1117127" cy="1117127"/>
          </a:xfrm>
          <a:prstGeom prst="rect">
            <a:avLst/>
          </a:prstGeom>
        </p:spPr>
      </p:pic>
      <p:pic>
        <p:nvPicPr>
          <p:cNvPr id="98" name="Picture 9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8740AC3-C413-47EA-A7E2-4E76ADE13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206" y="1675977"/>
            <a:ext cx="1282758" cy="372000"/>
          </a:xfrm>
          <a:prstGeom prst="rect">
            <a:avLst/>
          </a:prstGeom>
        </p:spPr>
      </p:pic>
      <p:pic>
        <p:nvPicPr>
          <p:cNvPr id="100" name="Picture 9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B388CC3-97F9-4987-8790-6CE0C964E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58" y="2887344"/>
            <a:ext cx="581680" cy="581680"/>
          </a:xfrm>
          <a:prstGeom prst="rect">
            <a:avLst/>
          </a:prstGeom>
        </p:spPr>
      </p:pic>
      <p:pic>
        <p:nvPicPr>
          <p:cNvPr id="106" name="Picture 10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D563504-3822-4796-98A0-544E800E7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54" y="5501295"/>
            <a:ext cx="1117127" cy="111712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C17B9EA-2D91-414D-BED8-93B393FB8B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4" y="4152380"/>
            <a:ext cx="711017" cy="71101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EDB124C7-9A4C-4CD3-BBCA-6B51EA8F5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030" y="1504931"/>
            <a:ext cx="1051304" cy="591357"/>
          </a:xfrm>
          <a:prstGeom prst="rect">
            <a:avLst/>
          </a:prstGeom>
        </p:spPr>
      </p:pic>
      <p:sp>
        <p:nvSpPr>
          <p:cNvPr id="101" name="Cloud 100">
            <a:extLst>
              <a:ext uri="{FF2B5EF4-FFF2-40B4-BE49-F238E27FC236}">
                <a16:creationId xmlns:a16="http://schemas.microsoft.com/office/drawing/2014/main" id="{4B60FCD1-822F-42AF-9C06-6FC346DBF22D}"/>
              </a:ext>
            </a:extLst>
          </p:cNvPr>
          <p:cNvSpPr/>
          <p:nvPr/>
        </p:nvSpPr>
        <p:spPr>
          <a:xfrm>
            <a:off x="9127115" y="329145"/>
            <a:ext cx="2627876" cy="15835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03" name="Picture 10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78B8ABB-4DD8-4D35-8E4D-9F5C1C1C24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5181" y="508611"/>
            <a:ext cx="1342798" cy="134279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3A509F2-802E-4289-9A5B-35D05E6A53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4764" y="647088"/>
            <a:ext cx="814286" cy="6768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BF144D-7CB9-4AD5-A0E3-AB173C1C3EE6}"/>
              </a:ext>
            </a:extLst>
          </p:cNvPr>
          <p:cNvCxnSpPr/>
          <p:nvPr/>
        </p:nvCxnSpPr>
        <p:spPr>
          <a:xfrm>
            <a:off x="1828037" y="1997079"/>
            <a:ext cx="0" cy="3226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48A860-FA7D-45B2-B400-C82089744EE4}"/>
              </a:ext>
            </a:extLst>
          </p:cNvPr>
          <p:cNvCxnSpPr/>
          <p:nvPr/>
        </p:nvCxnSpPr>
        <p:spPr>
          <a:xfrm>
            <a:off x="1828037" y="3015049"/>
            <a:ext cx="0" cy="3226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Kaggle, logo, logos icon - Free download on Iconfinder">
            <a:extLst>
              <a:ext uri="{FF2B5EF4-FFF2-40B4-BE49-F238E27FC236}">
                <a16:creationId xmlns:a16="http://schemas.microsoft.com/office/drawing/2014/main" id="{EC983A10-7023-664F-9197-400E630A4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3" y="1439100"/>
            <a:ext cx="436474" cy="43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FE14994-2B3F-DD44-A730-1336626A90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8950" y="5826976"/>
            <a:ext cx="507827" cy="507827"/>
          </a:xfrm>
          <a:prstGeom prst="rect">
            <a:avLst/>
          </a:prstGeom>
        </p:spPr>
      </p:pic>
      <p:pic>
        <p:nvPicPr>
          <p:cNvPr id="1028" name="Picture 4" descr="Google's Street View Ups Its Panda Count, Adds 6 New Zoos | TechCrunch">
            <a:extLst>
              <a:ext uri="{FF2B5EF4-FFF2-40B4-BE49-F238E27FC236}">
                <a16:creationId xmlns:a16="http://schemas.microsoft.com/office/drawing/2014/main" id="{4DD48636-F7CE-784B-810B-2DB5AAB11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327" y="2779518"/>
            <a:ext cx="537449" cy="5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529A4F4F-7FFE-404F-8AAC-E53105735D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9696" y="5969232"/>
            <a:ext cx="1610593" cy="33855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4FA645D-05CC-AC4B-820E-D5002E25D3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36145" y="5814619"/>
            <a:ext cx="1037446" cy="575593"/>
          </a:xfrm>
          <a:prstGeom prst="rect">
            <a:avLst/>
          </a:prstGeom>
        </p:spPr>
      </p:pic>
      <p:sp>
        <p:nvSpPr>
          <p:cNvPr id="54" name="Freeform: Shape 93">
            <a:extLst>
              <a:ext uri="{FF2B5EF4-FFF2-40B4-BE49-F238E27FC236}">
                <a16:creationId xmlns:a16="http://schemas.microsoft.com/office/drawing/2014/main" id="{2665BE42-5C4C-5C4C-A068-7E6B95F2CEA2}"/>
              </a:ext>
            </a:extLst>
          </p:cNvPr>
          <p:cNvSpPr/>
          <p:nvPr/>
        </p:nvSpPr>
        <p:spPr>
          <a:xfrm>
            <a:off x="9464318" y="4832952"/>
            <a:ext cx="2262894" cy="919378"/>
          </a:xfrm>
          <a:custGeom>
            <a:avLst/>
            <a:gdLst>
              <a:gd name="connsiteX0" fmla="*/ 0 w 1142983"/>
              <a:gd name="connsiteY0" fmla="*/ 0 h 612445"/>
              <a:gd name="connsiteX1" fmla="*/ 1142983 w 1142983"/>
              <a:gd name="connsiteY1" fmla="*/ 0 h 612445"/>
              <a:gd name="connsiteX2" fmla="*/ 1142983 w 1142983"/>
              <a:gd name="connsiteY2" fmla="*/ 612445 h 612445"/>
              <a:gd name="connsiteX3" fmla="*/ 0 w 1142983"/>
              <a:gd name="connsiteY3" fmla="*/ 612445 h 612445"/>
              <a:gd name="connsiteX4" fmla="*/ 0 w 1142983"/>
              <a:gd name="connsiteY4" fmla="*/ 0 h 61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2983" h="612445">
                <a:moveTo>
                  <a:pt x="0" y="0"/>
                </a:moveTo>
                <a:lnTo>
                  <a:pt x="1142983" y="0"/>
                </a:lnTo>
                <a:lnTo>
                  <a:pt x="1142983" y="612445"/>
                </a:lnTo>
                <a:lnTo>
                  <a:pt x="0" y="6124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6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shade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87" tIns="16087" rIns="16087" bIns="16087" numCol="1" spcCol="1270" anchor="ctr" anchorCtr="0">
            <a:noAutofit/>
          </a:bodyPr>
          <a:lstStyle/>
          <a:p>
            <a:pPr marL="0" marR="0" lvl="0" indent="0" algn="ctr" defTabSz="112603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Test on Signage from Street-view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4AF9303-1347-6A4F-A5B4-18E26C1BC827}"/>
              </a:ext>
            </a:extLst>
          </p:cNvPr>
          <p:cNvCxnSpPr>
            <a:cxnSpLocks/>
          </p:cNvCxnSpPr>
          <p:nvPr/>
        </p:nvCxnSpPr>
        <p:spPr>
          <a:xfrm>
            <a:off x="10595765" y="4381490"/>
            <a:ext cx="0" cy="4819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Pandas drop column - How to Pandas drop multiple columns ?">
            <a:extLst>
              <a:ext uri="{FF2B5EF4-FFF2-40B4-BE49-F238E27FC236}">
                <a16:creationId xmlns:a16="http://schemas.microsoft.com/office/drawing/2014/main" id="{06D486C4-8DE8-B540-9005-CE9A73A9C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70" y="3559873"/>
            <a:ext cx="568868" cy="58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2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91A3C-97FB-4705-8A4B-E83A797E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Do Traffic Signs Matter ?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5D80138-2A9B-7C44-ADD5-8C236484B3A9}"/>
              </a:ext>
            </a:extLst>
          </p:cNvPr>
          <p:cNvSpPr txBox="1">
            <a:spLocks/>
          </p:cNvSpPr>
          <p:nvPr/>
        </p:nvSpPr>
        <p:spPr>
          <a:xfrm>
            <a:off x="6667500" y="2108200"/>
            <a:ext cx="4426772" cy="335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9105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ts val="2200"/>
              <a:buFont typeface="Arial"/>
              <a:buChar char="⬗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1219170" marR="0" lvl="1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828754" marR="0" lvl="2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2438339" marR="0" lvl="3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3047924" marR="0" lvl="4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3657509" marR="0" lvl="5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4267093" marR="0" lvl="6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4876678" marR="0" lvl="7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5486263" marR="0" lvl="8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Yes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Presence of Traffic Sign reduces the chance of a Class 2 Severity Accident.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What Class the increases?</a:t>
            </a:r>
          </a:p>
          <a:p>
            <a:pPr lvl="1"/>
            <a:r>
              <a:rPr lang="en-US" sz="1600" dirty="0">
                <a:latin typeface="Tinos" panose="020B0604020202020204" charset="0"/>
                <a:cs typeface="Tinos" panose="020B0604020202020204" charset="0"/>
              </a:rPr>
              <a:t>Class 1,3 </a:t>
            </a:r>
          </a:p>
          <a:p>
            <a:pPr lvl="1"/>
            <a:r>
              <a:rPr lang="en-US" sz="1600" dirty="0">
                <a:latin typeface="Tinos" panose="020B0604020202020204" charset="0"/>
                <a:cs typeface="Tinos" panose="020B0604020202020204" charset="0"/>
              </a:rPr>
              <a:t>Class 4 for WA</a:t>
            </a:r>
          </a:p>
          <a:p>
            <a:r>
              <a:rPr lang="en-US" sz="2400" dirty="0">
                <a:latin typeface="Tinos" panose="020B0604020202020204" charset="0"/>
                <a:cs typeface="Tinos" panose="020B0604020202020204" charset="0"/>
              </a:rPr>
              <a:t>WA in comparison to US</a:t>
            </a:r>
          </a:p>
          <a:p>
            <a:pPr lvl="1"/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Mean (2.2 vs. 2.4)</a:t>
            </a:r>
          </a:p>
          <a:p>
            <a:pPr lvl="1"/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Humidity and Pressure</a:t>
            </a:r>
          </a:p>
          <a:p>
            <a:pPr marL="728116" lvl="1" indent="0">
              <a:buNone/>
            </a:pPr>
            <a:r>
              <a:rPr lang="en-US" sz="1600" dirty="0">
                <a:latin typeface="Tinos" panose="020B0604020202020204" charset="0"/>
                <a:cs typeface="Tinos" panose="020B0604020202020204" charset="0"/>
              </a:rPr>
              <a:t> </a:t>
            </a:r>
          </a:p>
          <a:p>
            <a:endParaRPr lang="en-US" sz="2000" dirty="0">
              <a:latin typeface="Tinos" panose="020B0604020202020204" charset="0"/>
              <a:cs typeface="Tinos" panose="020B0604020202020204" charset="0"/>
            </a:endParaRPr>
          </a:p>
          <a:p>
            <a:pPr marL="118531" indent="0">
              <a:buFont typeface="Arial"/>
              <a:buNone/>
            </a:pPr>
            <a:endParaRPr lang="en-US" dirty="0">
              <a:latin typeface="Tinos" panose="020B0604020202020204" charset="0"/>
              <a:cs typeface="Tinos" panose="020B060402020202020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070552A-D7CC-E94D-B73E-0CEDB1634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726" y="1586030"/>
            <a:ext cx="6555174" cy="43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5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91A3C-97FB-4705-8A4B-E83A797E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Which Features are Important for Accidents that happened in WA?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5D80138-2A9B-7C44-ADD5-8C236484B3A9}"/>
              </a:ext>
            </a:extLst>
          </p:cNvPr>
          <p:cNvSpPr txBox="1">
            <a:spLocks/>
          </p:cNvSpPr>
          <p:nvPr/>
        </p:nvSpPr>
        <p:spPr>
          <a:xfrm>
            <a:off x="6667500" y="2108200"/>
            <a:ext cx="4426772" cy="335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9105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Pts val="2200"/>
              <a:buFont typeface="Arial"/>
              <a:buChar char="⬗"/>
              <a:defRPr sz="2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1219170" marR="0" lvl="1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24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828754" marR="0" lvl="2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2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2438339" marR="0" lvl="3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3047924" marR="0" lvl="4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3657509" marR="0" lvl="5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4267093" marR="0" lvl="6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4876678" marR="0" lvl="7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5486263" marR="0" lvl="8" indent="-49105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◇"/>
              <a:defRPr sz="18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Decision Tree Classifier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Distance and Severity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Pressure, Humidity and Windspeed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What about Traffic Signs: Yes, but less that weather</a:t>
            </a:r>
          </a:p>
          <a:p>
            <a:pPr lvl="1"/>
            <a:r>
              <a:rPr lang="en-US" sz="1600" dirty="0">
                <a:latin typeface="Tinos" panose="020B0604020202020204" charset="0"/>
                <a:cs typeface="Tinos" panose="020B0604020202020204" charset="0"/>
              </a:rPr>
              <a:t>Traffic Signal – most important of all the signs.</a:t>
            </a:r>
          </a:p>
          <a:p>
            <a:r>
              <a:rPr lang="en-US" sz="2000" dirty="0">
                <a:latin typeface="Tinos" panose="020B0604020202020204" charset="0"/>
                <a:cs typeface="Tinos" panose="020B0604020202020204" charset="0"/>
              </a:rPr>
              <a:t>Why are geo-coordinates important?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6BBA652-C67B-7940-BB62-3281BF55E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58" y="1892492"/>
            <a:ext cx="5322728" cy="42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2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est video accident WA signs" descr="Best video accident WA signs">
            <a:hlinkClick r:id="" action="ppaction://media"/>
            <a:extLst>
              <a:ext uri="{FF2B5EF4-FFF2-40B4-BE49-F238E27FC236}">
                <a16:creationId xmlns:a16="http://schemas.microsoft.com/office/drawing/2014/main" id="{E642D1C5-1014-FE49-9889-17A1CBC32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12192000" cy="51435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6BFCAB52-FF26-7B47-9C5F-CDEDFB4EA334}"/>
              </a:ext>
            </a:extLst>
          </p:cNvPr>
          <p:cNvSpPr txBox="1">
            <a:spLocks/>
          </p:cNvSpPr>
          <p:nvPr/>
        </p:nvSpPr>
        <p:spPr>
          <a:xfrm>
            <a:off x="-1398575" y="5853258"/>
            <a:ext cx="9784400" cy="8248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latin typeface="Playfair Display" panose="020B0604020202020204" charset="0"/>
              </a:rPr>
              <a:t>Plotting Geo-Locations of Accidents</a:t>
            </a:r>
          </a:p>
        </p:txBody>
      </p:sp>
    </p:spTree>
    <p:extLst>
      <p:ext uri="{BB962C8B-B14F-4D97-AF65-F5344CB8AC3E}">
        <p14:creationId xmlns:p14="http://schemas.microsoft.com/office/powerpoint/2010/main" val="341581320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991A3C-97FB-4705-8A4B-E83A797E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398" y="761141"/>
            <a:ext cx="9784400" cy="824889"/>
          </a:xfrm>
        </p:spPr>
        <p:txBody>
          <a:bodyPr/>
          <a:lstStyle/>
          <a:p>
            <a:pPr algn="ctr"/>
            <a:r>
              <a:rPr lang="en-US" sz="3200" dirty="0"/>
              <a:t>CNN Model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7CA50-87F4-44BC-936E-25350617F3AD}"/>
              </a:ext>
            </a:extLst>
          </p:cNvPr>
          <p:cNvSpPr/>
          <p:nvPr/>
        </p:nvSpPr>
        <p:spPr>
          <a:xfrm>
            <a:off x="7176231" y="2533641"/>
            <a:ext cx="313899" cy="16717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"/>
              </a:rPr>
              <a:t>43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Neurons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6AD497-FB32-4535-A5B5-DD910B83D484}"/>
              </a:ext>
            </a:extLst>
          </p:cNvPr>
          <p:cNvSpPr/>
          <p:nvPr/>
        </p:nvSpPr>
        <p:spPr>
          <a:xfrm>
            <a:off x="6763289" y="2533640"/>
            <a:ext cx="313899" cy="167178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Dropout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5CD996-CAD7-4E11-B6DB-3FAC2A3CB99C}"/>
              </a:ext>
            </a:extLst>
          </p:cNvPr>
          <p:cNvGrpSpPr/>
          <p:nvPr/>
        </p:nvGrpSpPr>
        <p:grpSpPr>
          <a:xfrm>
            <a:off x="7493715" y="2545143"/>
            <a:ext cx="319020" cy="1647243"/>
            <a:chOff x="7905876" y="1925845"/>
            <a:chExt cx="319020" cy="164724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F5A1D58E-0E2D-4F61-9514-D7288CBD6571}"/>
                </a:ext>
              </a:extLst>
            </p:cNvPr>
            <p:cNvSpPr/>
            <p:nvPr/>
          </p:nvSpPr>
          <p:spPr>
            <a:xfrm>
              <a:off x="7905877" y="2919374"/>
              <a:ext cx="313899" cy="31389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D188232-39C8-4EF3-8E09-B2054557939E}"/>
                </a:ext>
              </a:extLst>
            </p:cNvPr>
            <p:cNvGrpSpPr/>
            <p:nvPr/>
          </p:nvGrpSpPr>
          <p:grpSpPr>
            <a:xfrm>
              <a:off x="7905876" y="1925845"/>
              <a:ext cx="319020" cy="1647243"/>
              <a:chOff x="7905876" y="1925845"/>
              <a:chExt cx="319020" cy="1647243"/>
            </a:xfrm>
          </p:grpSpPr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CE57B408-E677-44C6-93F5-DE3CFBD01FA1}"/>
                  </a:ext>
                </a:extLst>
              </p:cNvPr>
              <p:cNvSpPr/>
              <p:nvPr/>
            </p:nvSpPr>
            <p:spPr>
              <a:xfrm>
                <a:off x="7908877" y="1925845"/>
                <a:ext cx="313899" cy="31389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359E6E04-90A3-4DF9-A7FF-661EF6A47C07}"/>
                  </a:ext>
                </a:extLst>
              </p:cNvPr>
              <p:cNvSpPr/>
              <p:nvPr/>
            </p:nvSpPr>
            <p:spPr>
              <a:xfrm>
                <a:off x="7910997" y="2255036"/>
                <a:ext cx="313899" cy="31389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9" name="Flowchart: Connector 18">
                <a:extLst>
                  <a:ext uri="{FF2B5EF4-FFF2-40B4-BE49-F238E27FC236}">
                    <a16:creationId xmlns:a16="http://schemas.microsoft.com/office/drawing/2014/main" id="{FE2B2956-8997-430C-B1AC-D56745A3BC9C}"/>
                  </a:ext>
                </a:extLst>
              </p:cNvPr>
              <p:cNvSpPr/>
              <p:nvPr/>
            </p:nvSpPr>
            <p:spPr>
              <a:xfrm>
                <a:off x="7905877" y="2579559"/>
                <a:ext cx="313899" cy="31389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4BB86AFE-F2DD-420A-BFF8-5C5665192224}"/>
                  </a:ext>
                </a:extLst>
              </p:cNvPr>
              <p:cNvSpPr/>
              <p:nvPr/>
            </p:nvSpPr>
            <p:spPr>
              <a:xfrm>
                <a:off x="7905876" y="3259189"/>
                <a:ext cx="313899" cy="31389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</p:grp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8067B4F1-735C-4BCA-B416-7D6CADF79DA7}"/>
              </a:ext>
            </a:extLst>
          </p:cNvPr>
          <p:cNvSpPr/>
          <p:nvPr/>
        </p:nvSpPr>
        <p:spPr>
          <a:xfrm>
            <a:off x="8475725" y="731967"/>
            <a:ext cx="1088571" cy="1088571"/>
          </a:xfrm>
          <a:prstGeom prst="flowChartConnector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5F4596AE-6815-4C41-9C1D-1E37B52D510F}"/>
              </a:ext>
            </a:extLst>
          </p:cNvPr>
          <p:cNvSpPr/>
          <p:nvPr/>
        </p:nvSpPr>
        <p:spPr>
          <a:xfrm>
            <a:off x="8475724" y="2877367"/>
            <a:ext cx="1088571" cy="1088571"/>
          </a:xfrm>
          <a:prstGeom prst="flowChartConnector">
            <a:avLst/>
          </a:prstGeom>
          <a:blipFill>
            <a:blip r:embed="rId5"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FF496D4-E40D-4D16-B1F5-C3BFA5FD2F37}"/>
              </a:ext>
            </a:extLst>
          </p:cNvPr>
          <p:cNvSpPr/>
          <p:nvPr/>
        </p:nvSpPr>
        <p:spPr>
          <a:xfrm>
            <a:off x="9564295" y="3918417"/>
            <a:ext cx="1088571" cy="1088571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7AEDD1B9-6AF3-4C03-A7EA-FB0AAA0C95B5}"/>
              </a:ext>
            </a:extLst>
          </p:cNvPr>
          <p:cNvSpPr/>
          <p:nvPr/>
        </p:nvSpPr>
        <p:spPr>
          <a:xfrm>
            <a:off x="8475725" y="4906112"/>
            <a:ext cx="1088571" cy="1088571"/>
          </a:xfrm>
          <a:prstGeom prst="flowChartConnector">
            <a:avLst/>
          </a:prstGeom>
          <a:blipFill>
            <a:blip r:embed="rId7"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1365B06-6E43-423A-ABEF-6B776B8A00E0}"/>
              </a:ext>
            </a:extLst>
          </p:cNvPr>
          <p:cNvSpPr/>
          <p:nvPr/>
        </p:nvSpPr>
        <p:spPr>
          <a:xfrm>
            <a:off x="9564295" y="1862995"/>
            <a:ext cx="1088571" cy="1088571"/>
          </a:xfrm>
          <a:prstGeom prst="flowChartConnector">
            <a:avLst/>
          </a:prstGeom>
          <a:blipFill>
            <a:blip r:embed="rId8"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73D73B-A487-47EB-9CA7-2F224670DD33}"/>
              </a:ext>
            </a:extLst>
          </p:cNvPr>
          <p:cNvCxnSpPr>
            <a:cxnSpLocks/>
            <a:stCxn id="17" idx="7"/>
            <a:endCxn id="28" idx="3"/>
          </p:cNvCxnSpPr>
          <p:nvPr/>
        </p:nvCxnSpPr>
        <p:spPr>
          <a:xfrm flipV="1">
            <a:off x="7764646" y="1661120"/>
            <a:ext cx="870497" cy="9299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E48CC7-D828-47B1-BB80-4A8F0834BCB1}"/>
              </a:ext>
            </a:extLst>
          </p:cNvPr>
          <p:cNvCxnSpPr>
            <a:stCxn id="18" idx="6"/>
            <a:endCxn id="25" idx="2"/>
          </p:cNvCxnSpPr>
          <p:nvPr/>
        </p:nvCxnSpPr>
        <p:spPr>
          <a:xfrm flipV="1">
            <a:off x="7812735" y="2407281"/>
            <a:ext cx="1751560" cy="62400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F2ECE4-19C3-4F5B-92D8-2CE018A64218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>
            <a:off x="7807615" y="3355807"/>
            <a:ext cx="668109" cy="658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23DDF4-F2F7-4145-AE32-B227777E8B0C}"/>
              </a:ext>
            </a:extLst>
          </p:cNvPr>
          <p:cNvCxnSpPr>
            <a:stCxn id="20" idx="6"/>
            <a:endCxn id="31" idx="2"/>
          </p:cNvCxnSpPr>
          <p:nvPr/>
        </p:nvCxnSpPr>
        <p:spPr>
          <a:xfrm>
            <a:off x="7807615" y="3695622"/>
            <a:ext cx="1756680" cy="7670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9984BC-71C1-44D5-BFEE-30137A476B48}"/>
              </a:ext>
            </a:extLst>
          </p:cNvPr>
          <p:cNvCxnSpPr>
            <a:stCxn id="21" idx="5"/>
            <a:endCxn id="32" idx="1"/>
          </p:cNvCxnSpPr>
          <p:nvPr/>
        </p:nvCxnSpPr>
        <p:spPr>
          <a:xfrm>
            <a:off x="7761645" y="4146417"/>
            <a:ext cx="873498" cy="9191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1AC53BA-07CB-4B41-BFF8-DA25E6686394}"/>
              </a:ext>
            </a:extLst>
          </p:cNvPr>
          <p:cNvSpPr txBox="1"/>
          <p:nvPr/>
        </p:nvSpPr>
        <p:spPr>
          <a:xfrm>
            <a:off x="1482665" y="4810100"/>
            <a:ext cx="2913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cs typeface="Tinos" panose="020B0604020202020204" charset="0"/>
                <a:sym typeface="Arial"/>
              </a:rPr>
              <a:t>Convolution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cs typeface="Tinos" panose="020B0604020202020204" charset="0"/>
                <a:sym typeface="Arial"/>
              </a:rPr>
              <a:t>Max-pooling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cs typeface="Tinos" panose="020B0604020202020204" charset="0"/>
                <a:sym typeface="Arial"/>
              </a:rPr>
              <a:t>Fully Connected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cs typeface="Tinos" panose="020B0604020202020204" charset="0"/>
                <a:sym typeface="Arial"/>
              </a:rPr>
              <a:t>Dropout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94C7D1-BC9D-4046-BBCB-3656CDF6D508}"/>
              </a:ext>
            </a:extLst>
          </p:cNvPr>
          <p:cNvSpPr/>
          <p:nvPr/>
        </p:nvSpPr>
        <p:spPr>
          <a:xfrm>
            <a:off x="3803281" y="4528200"/>
            <a:ext cx="3612516" cy="1466483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</a:rPr>
              <a:t>10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epochs with 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70-30 Split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96%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 Accuracy Training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Arial"/>
              </a:rPr>
              <a:t>98.63%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 Accuracy Validation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7EEBB8-706A-4416-B855-F41C21D10870}"/>
              </a:ext>
            </a:extLst>
          </p:cNvPr>
          <p:cNvSpPr/>
          <p:nvPr/>
        </p:nvSpPr>
        <p:spPr>
          <a:xfrm>
            <a:off x="9747590" y="1133981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Class</a:t>
            </a:r>
            <a:r>
              <a:rPr kumimoji="0" lang="en-US" sz="16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 14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 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B2C565-05F9-48A1-B220-05CFBDFB91F7}"/>
              </a:ext>
            </a:extLst>
          </p:cNvPr>
          <p:cNvSpPr/>
          <p:nvPr/>
        </p:nvSpPr>
        <p:spPr>
          <a:xfrm>
            <a:off x="8486467" y="2005454"/>
            <a:ext cx="867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i="1" dirty="0"/>
              <a:t>C</a:t>
            </a: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lass 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D41F47-4FBF-47CB-B743-225C1BAF42DF}"/>
              </a:ext>
            </a:extLst>
          </p:cNvPr>
          <p:cNvSpPr/>
          <p:nvPr/>
        </p:nvSpPr>
        <p:spPr>
          <a:xfrm>
            <a:off x="9634114" y="3273495"/>
            <a:ext cx="8675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i="1" kern="1200" dirty="0">
                <a:latin typeface="Tinos" panose="020B0604020202020204" charset="0"/>
                <a:cs typeface="Tinos" panose="020B0604020202020204" charset="0"/>
              </a:rPr>
              <a:t>Class 9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EF5AF6-D6A7-4CB0-8AB3-319287B3AC69}"/>
              </a:ext>
            </a:extLst>
          </p:cNvPr>
          <p:cNvSpPr/>
          <p:nvPr/>
        </p:nvSpPr>
        <p:spPr>
          <a:xfrm>
            <a:off x="8341808" y="4404303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i="1" kern="1200" dirty="0">
                <a:latin typeface="Tinos" panose="020B0604020202020204" charset="0"/>
                <a:cs typeface="Tinos" panose="020B0604020202020204" charset="0"/>
              </a:rPr>
              <a:t>Class 36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84E7FA-A5EC-4D14-9587-C70913984068}"/>
              </a:ext>
            </a:extLst>
          </p:cNvPr>
          <p:cNvSpPr/>
          <p:nvPr/>
        </p:nvSpPr>
        <p:spPr>
          <a:xfrm>
            <a:off x="9589521" y="5374314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Class 40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DA6F258-7FBC-483F-BFD2-A3080DC12515}"/>
              </a:ext>
            </a:extLst>
          </p:cNvPr>
          <p:cNvSpPr/>
          <p:nvPr/>
        </p:nvSpPr>
        <p:spPr>
          <a:xfrm>
            <a:off x="4149242" y="2516598"/>
            <a:ext cx="290253" cy="1671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"/>
              </a:rPr>
              <a:t>Conv 2D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70B484-5B5C-4BF1-8975-C96E8B4FAA55}"/>
              </a:ext>
            </a:extLst>
          </p:cNvPr>
          <p:cNvCxnSpPr/>
          <p:nvPr/>
        </p:nvCxnSpPr>
        <p:spPr>
          <a:xfrm>
            <a:off x="1009590" y="4973409"/>
            <a:ext cx="38050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B0797CA-B30D-47B7-B909-9C5DF728D7A3}"/>
              </a:ext>
            </a:extLst>
          </p:cNvPr>
          <p:cNvCxnSpPr/>
          <p:nvPr/>
        </p:nvCxnSpPr>
        <p:spPr>
          <a:xfrm>
            <a:off x="1009590" y="5216420"/>
            <a:ext cx="380504" cy="0"/>
          </a:xfrm>
          <a:prstGeom prst="line">
            <a:avLst/>
          </a:prstGeom>
          <a:ln w="127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1AFD18-843E-40E6-B3E6-7DD5AC07B03B}"/>
              </a:ext>
            </a:extLst>
          </p:cNvPr>
          <p:cNvCxnSpPr/>
          <p:nvPr/>
        </p:nvCxnSpPr>
        <p:spPr>
          <a:xfrm>
            <a:off x="1009590" y="5457258"/>
            <a:ext cx="380504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166EFD0-2B03-4477-94F3-4CE6B3D4F41D}"/>
              </a:ext>
            </a:extLst>
          </p:cNvPr>
          <p:cNvCxnSpPr/>
          <p:nvPr/>
        </p:nvCxnSpPr>
        <p:spPr>
          <a:xfrm>
            <a:off x="1009590" y="5692047"/>
            <a:ext cx="380504" cy="0"/>
          </a:xfrm>
          <a:prstGeom prst="line">
            <a:avLst/>
          </a:prstGeom>
          <a:ln w="1270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1DC3555-20E9-46BD-AA55-9350E2B8570B}"/>
              </a:ext>
            </a:extLst>
          </p:cNvPr>
          <p:cNvSpPr/>
          <p:nvPr/>
        </p:nvSpPr>
        <p:spPr>
          <a:xfrm>
            <a:off x="3211718" y="2533639"/>
            <a:ext cx="313899" cy="1671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Max-pooling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E26F8AE-B3D8-4496-945E-5B760ED3D8BC}"/>
              </a:ext>
            </a:extLst>
          </p:cNvPr>
          <p:cNvSpPr/>
          <p:nvPr/>
        </p:nvSpPr>
        <p:spPr>
          <a:xfrm>
            <a:off x="4999960" y="2542658"/>
            <a:ext cx="313899" cy="16717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Max-pooling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E310884-FBF5-4E9E-985C-46F1E79D3C0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5575" y="2991701"/>
            <a:ext cx="926716" cy="92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FCE3A6C-DE91-4B01-99EA-B2DA160BCDB0}"/>
              </a:ext>
            </a:extLst>
          </p:cNvPr>
          <p:cNvSpPr/>
          <p:nvPr/>
        </p:nvSpPr>
        <p:spPr>
          <a:xfrm>
            <a:off x="917229" y="2550542"/>
            <a:ext cx="813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nos" panose="020B0604020202020204" charset="0"/>
                <a:ea typeface="Tinos" panose="020B0604020202020204" charset="0"/>
                <a:cs typeface="Tinos" panose="020B0604020202020204" charset="0"/>
                <a:sym typeface="Arial"/>
              </a:rPr>
              <a:t>Image </a:t>
            </a: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AFBE6AC-4BD4-9F4C-86E9-3369731E1433}"/>
              </a:ext>
            </a:extLst>
          </p:cNvPr>
          <p:cNvSpPr/>
          <p:nvPr/>
        </p:nvSpPr>
        <p:spPr>
          <a:xfrm>
            <a:off x="5452590" y="2542658"/>
            <a:ext cx="313899" cy="167178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Dropout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D77ABC-0931-1444-98EF-82989C4F754E}"/>
              </a:ext>
            </a:extLst>
          </p:cNvPr>
          <p:cNvSpPr/>
          <p:nvPr/>
        </p:nvSpPr>
        <p:spPr>
          <a:xfrm>
            <a:off x="6339273" y="2533640"/>
            <a:ext cx="313899" cy="16717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256 Neurons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87D83B-FE6D-EA4B-9702-4E11A6471845}"/>
              </a:ext>
            </a:extLst>
          </p:cNvPr>
          <p:cNvSpPr/>
          <p:nvPr/>
        </p:nvSpPr>
        <p:spPr>
          <a:xfrm>
            <a:off x="5900802" y="2533640"/>
            <a:ext cx="313899" cy="16717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Flatten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66CEA5E-BDBC-5240-8D28-FA1D37DE07B8}"/>
              </a:ext>
            </a:extLst>
          </p:cNvPr>
          <p:cNvSpPr/>
          <p:nvPr/>
        </p:nvSpPr>
        <p:spPr>
          <a:xfrm>
            <a:off x="3692203" y="2533639"/>
            <a:ext cx="313899" cy="167178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Dropout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E62AC10-7B5C-CD4D-BD7B-FFB75CD66884}"/>
              </a:ext>
            </a:extLst>
          </p:cNvPr>
          <p:cNvSpPr/>
          <p:nvPr/>
        </p:nvSpPr>
        <p:spPr>
          <a:xfrm>
            <a:off x="4570976" y="2533640"/>
            <a:ext cx="290253" cy="1671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defRPr/>
            </a:pPr>
            <a:r>
              <a:rPr lang="en-US" dirty="0">
                <a:solidFill>
                  <a:srgbClr val="FFFFFF"/>
                </a:solidFill>
              </a:rPr>
              <a:t>Conv 2D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898AC1A-CEFA-8E42-8834-3C8F99FEC981}"/>
              </a:ext>
            </a:extLst>
          </p:cNvPr>
          <p:cNvSpPr/>
          <p:nvPr/>
        </p:nvSpPr>
        <p:spPr>
          <a:xfrm>
            <a:off x="2774131" y="2525757"/>
            <a:ext cx="290253" cy="1671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"/>
              </a:rPr>
              <a:t>Conv 2D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FE2B3E-031C-8444-9DE7-A96D29EA1D64}"/>
              </a:ext>
            </a:extLst>
          </p:cNvPr>
          <p:cNvSpPr/>
          <p:nvPr/>
        </p:nvSpPr>
        <p:spPr>
          <a:xfrm>
            <a:off x="2303056" y="2533639"/>
            <a:ext cx="290253" cy="16717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defRPr/>
            </a:pPr>
            <a:r>
              <a:rPr lang="en-US" dirty="0">
                <a:solidFill>
                  <a:srgbClr val="FFFFFF"/>
                </a:solidFill>
              </a:rPr>
              <a:t>Conv 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42273-B805-4F4E-B872-31E0C47E568C}"/>
              </a:ext>
            </a:extLst>
          </p:cNvPr>
          <p:cNvSpPr txBox="1"/>
          <p:nvPr/>
        </p:nvSpPr>
        <p:spPr>
          <a:xfrm>
            <a:off x="15687413" y="-50334"/>
            <a:ext cx="184731" cy="307777"/>
          </a:xfrm>
          <a:prstGeom prst="rect">
            <a:avLst/>
          </a:prstGeom>
          <a:blipFill>
            <a:blip r:embed="rId3">
              <a:alphaModFix amt="27000"/>
            </a:blip>
            <a:stretch>
              <a:fillRect/>
            </a:stretch>
          </a:blip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2;p23">
            <a:extLst>
              <a:ext uri="{FF2B5EF4-FFF2-40B4-BE49-F238E27FC236}">
                <a16:creationId xmlns:a16="http://schemas.microsoft.com/office/drawing/2014/main" id="{B607FD17-1C3F-4354-9E56-117BB99AA5B9}"/>
              </a:ext>
            </a:extLst>
          </p:cNvPr>
          <p:cNvSpPr txBox="1">
            <a:spLocks/>
          </p:cNvSpPr>
          <p:nvPr/>
        </p:nvSpPr>
        <p:spPr>
          <a:xfrm>
            <a:off x="359888" y="-67352"/>
            <a:ext cx="4686273" cy="6132588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b="1" dirty="0">
              <a:latin typeface="Tinos" panose="020B0604020202020204" charset="0"/>
              <a:cs typeface="Tinos" panose="020B0604020202020204" charset="0"/>
            </a:endParaRPr>
          </a:p>
          <a:p>
            <a:endParaRPr lang="en-US" sz="1800" b="1" dirty="0">
              <a:latin typeface="Tinos" panose="020B0604020202020204" charset="0"/>
              <a:cs typeface="Tinos" panose="020B0604020202020204" charset="0"/>
            </a:endParaRPr>
          </a:p>
          <a:p>
            <a:r>
              <a:rPr lang="en-US" sz="1800" b="1" dirty="0">
                <a:latin typeface="Tinos" panose="020B0604020202020204" charset="0"/>
                <a:cs typeface="Tinos" panose="020B0604020202020204" charset="0"/>
              </a:rPr>
              <a:t>Validation Results</a:t>
            </a:r>
          </a:p>
          <a:p>
            <a:r>
              <a:rPr lang="en-US" sz="1800" b="1" dirty="0">
                <a:latin typeface="Tinos" panose="020B0604020202020204" charset="0"/>
                <a:cs typeface="Tinos" panose="020B0604020202020204" charset="0"/>
              </a:rPr>
              <a:t> </a:t>
            </a:r>
          </a:p>
          <a:p>
            <a:r>
              <a:rPr lang="en-US" sz="1800" dirty="0"/>
              <a:t>Accuracy = 0.98</a:t>
            </a:r>
          </a:p>
          <a:p>
            <a:r>
              <a:rPr lang="en-US" sz="1800" dirty="0"/>
              <a:t>Lowest Recall = 0.93</a:t>
            </a:r>
          </a:p>
          <a:p>
            <a:r>
              <a:rPr lang="en-US" sz="1800" dirty="0"/>
              <a:t>Classes with lowest recall = 27, 32, 41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Lowest Precision = 0.95</a:t>
            </a:r>
          </a:p>
          <a:p>
            <a:r>
              <a:rPr lang="en-US" sz="1800" dirty="0"/>
              <a:t>Class with lowest precision = 5</a:t>
            </a:r>
          </a:p>
          <a:p>
            <a:endParaRPr lang="en-US" sz="1800" dirty="0"/>
          </a:p>
          <a:p>
            <a:endParaRPr lang="en-US" sz="2000" b="1" dirty="0">
              <a:latin typeface="Tinos" panose="020B0604020202020204" charset="0"/>
              <a:cs typeface="Tinos" panose="020B0604020202020204" charset="0"/>
            </a:endParaRPr>
          </a:p>
          <a:p>
            <a:endParaRPr lang="en-US" b="1" dirty="0">
              <a:latin typeface="Tinos" panose="020B0604020202020204" charset="0"/>
              <a:cs typeface="Tinos" panose="020B0604020202020204" charset="0"/>
            </a:endParaRPr>
          </a:p>
        </p:txBody>
      </p:sp>
      <p:grpSp>
        <p:nvGrpSpPr>
          <p:cNvPr id="4" name="Google Shape;33;p5">
            <a:extLst>
              <a:ext uri="{FF2B5EF4-FFF2-40B4-BE49-F238E27FC236}">
                <a16:creationId xmlns:a16="http://schemas.microsoft.com/office/drawing/2014/main" id="{01590F89-D1EA-49B2-8AE3-8EB89767ADDE}"/>
              </a:ext>
            </a:extLst>
          </p:cNvPr>
          <p:cNvGrpSpPr/>
          <p:nvPr/>
        </p:nvGrpSpPr>
        <p:grpSpPr>
          <a:xfrm>
            <a:off x="8339507" y="677188"/>
            <a:ext cx="421200" cy="131200"/>
            <a:chOff x="4414050" y="1436450"/>
            <a:chExt cx="315900" cy="98400"/>
          </a:xfrm>
        </p:grpSpPr>
        <p:cxnSp>
          <p:nvCxnSpPr>
            <p:cNvPr id="5" name="Google Shape;34;p5">
              <a:extLst>
                <a:ext uri="{FF2B5EF4-FFF2-40B4-BE49-F238E27FC236}">
                  <a16:creationId xmlns:a16="http://schemas.microsoft.com/office/drawing/2014/main" id="{4A5D9DC7-A19B-4EA1-8FF1-1639D7E82CCF}"/>
                </a:ext>
              </a:extLst>
            </p:cNvPr>
            <p:cNvCxnSpPr/>
            <p:nvPr/>
          </p:nvCxnSpPr>
          <p:spPr>
            <a:xfrm>
              <a:off x="4414050" y="1485650"/>
              <a:ext cx="3159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6" name="Google Shape;35;p5">
              <a:extLst>
                <a:ext uri="{FF2B5EF4-FFF2-40B4-BE49-F238E27FC236}">
                  <a16:creationId xmlns:a16="http://schemas.microsoft.com/office/drawing/2014/main" id="{1F6EF4F9-9562-4EB1-99AC-5521F341667E}"/>
                </a:ext>
              </a:extLst>
            </p:cNvPr>
            <p:cNvSpPr/>
            <p:nvPr/>
          </p:nvSpPr>
          <p:spPr>
            <a:xfrm>
              <a:off x="4522800" y="1436450"/>
              <a:ext cx="98400" cy="98400"/>
            </a:xfrm>
            <a:prstGeom prst="diamond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867"/>
            </a:p>
          </p:txBody>
        </p:sp>
      </p:grpSp>
      <p:sp>
        <p:nvSpPr>
          <p:cNvPr id="7" name="Google Shape;128;p19">
            <a:extLst>
              <a:ext uri="{FF2B5EF4-FFF2-40B4-BE49-F238E27FC236}">
                <a16:creationId xmlns:a16="http://schemas.microsoft.com/office/drawing/2014/main" id="{7E376DF1-686F-41DC-8CEC-129702CE86E1}"/>
              </a:ext>
            </a:extLst>
          </p:cNvPr>
          <p:cNvSpPr txBox="1">
            <a:spLocks/>
          </p:cNvSpPr>
          <p:nvPr/>
        </p:nvSpPr>
        <p:spPr>
          <a:xfrm>
            <a:off x="4947114" y="-36032"/>
            <a:ext cx="7106939" cy="87789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>
              <a:buClr>
                <a:srgbClr val="666666"/>
              </a:buClr>
              <a:buSzPts val="1800"/>
            </a:pPr>
            <a:r>
              <a:rPr lang="en-US" sz="3200" dirty="0">
                <a:solidFill>
                  <a:schemeClr val="tx1"/>
                </a:solidFill>
                <a:latin typeface="Playfair Display" panose="020B0604020202020204" charset="0"/>
                <a:sym typeface="Vidaloka"/>
              </a:rPr>
              <a:t>Results on Unseen Test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C045CC-A593-4662-9424-95B26BF884FB}"/>
              </a:ext>
            </a:extLst>
          </p:cNvPr>
          <p:cNvCxnSpPr>
            <a:cxnSpLocks/>
          </p:cNvCxnSpPr>
          <p:nvPr/>
        </p:nvCxnSpPr>
        <p:spPr>
          <a:xfrm>
            <a:off x="4959514" y="174074"/>
            <a:ext cx="0" cy="658833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30A63AA-35C9-A249-B352-111E647B6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4" y="2153044"/>
            <a:ext cx="1570161" cy="15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207E8C64-5674-424B-A626-B2AE4079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43" y="2165505"/>
            <a:ext cx="1431792" cy="15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DE2160F-2126-5844-AE9E-8A16E7C42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093" y="2165504"/>
            <a:ext cx="1431793" cy="156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5A45C76-CC2D-1B4B-A6EA-A4507C152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8" y="4783359"/>
            <a:ext cx="1496190" cy="16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12244647-7AC1-2A40-8B68-52E83866E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161" y="3711157"/>
            <a:ext cx="1709965" cy="2985653"/>
          </a:xfrm>
          <a:prstGeom prst="rect">
            <a:avLst/>
          </a:prstGeom>
        </p:spPr>
      </p:pic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92854322-3EC7-2A41-B2E4-3001D0E9C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515" y="3727950"/>
            <a:ext cx="1620109" cy="2983480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8FA4C09E-BB5B-0D4E-B9A2-F27B93265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1046" y="3713330"/>
            <a:ext cx="1466878" cy="2983480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19F702-BE18-5B4A-B30E-8CFF713E7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6560" y="3711157"/>
            <a:ext cx="1603414" cy="2893116"/>
          </a:xfrm>
          <a:prstGeom prst="rect">
            <a:avLst/>
          </a:prstGeom>
        </p:spPr>
      </p:pic>
      <p:sp>
        <p:nvSpPr>
          <p:cNvPr id="31" name="Google Shape;172;p23">
            <a:extLst>
              <a:ext uri="{FF2B5EF4-FFF2-40B4-BE49-F238E27FC236}">
                <a16:creationId xmlns:a16="http://schemas.microsoft.com/office/drawing/2014/main" id="{157FD3EF-BC95-B843-8BD6-B7481AA06AC8}"/>
              </a:ext>
            </a:extLst>
          </p:cNvPr>
          <p:cNvSpPr txBox="1">
            <a:spLocks/>
          </p:cNvSpPr>
          <p:nvPr/>
        </p:nvSpPr>
        <p:spPr>
          <a:xfrm>
            <a:off x="5428224" y="415822"/>
            <a:ext cx="4686273" cy="3309969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800" b="1" dirty="0">
              <a:latin typeface="Tinos" panose="020B0604020202020204" charset="0"/>
              <a:cs typeface="Tinos" panose="020B0604020202020204" charset="0"/>
            </a:endParaRPr>
          </a:p>
          <a:p>
            <a:endParaRPr lang="en-US" sz="1800" b="1" dirty="0">
              <a:latin typeface="Tinos" panose="020B0604020202020204" charset="0"/>
              <a:cs typeface="Tinos" panose="020B0604020202020204" charset="0"/>
            </a:endParaRPr>
          </a:p>
          <a:p>
            <a:r>
              <a:rPr lang="en-US" sz="1800" dirty="0"/>
              <a:t>Accuracy = 0.95</a:t>
            </a:r>
          </a:p>
          <a:p>
            <a:r>
              <a:rPr lang="en-US" sz="1800" dirty="0"/>
              <a:t>Lowest Recall = 0.55, Class 41, 27</a:t>
            </a:r>
          </a:p>
          <a:p>
            <a:r>
              <a:rPr lang="en-US" sz="1800" dirty="0"/>
              <a:t>Lowest Precision = 0.77, Class 20</a:t>
            </a:r>
          </a:p>
          <a:p>
            <a:endParaRPr lang="en-US" sz="1800" dirty="0"/>
          </a:p>
          <a:p>
            <a:endParaRPr lang="en-US" sz="2000" b="1" dirty="0">
              <a:latin typeface="Tinos" panose="020B0604020202020204" charset="0"/>
              <a:cs typeface="Tinos" panose="020B0604020202020204" charset="0"/>
            </a:endParaRPr>
          </a:p>
          <a:p>
            <a:endParaRPr lang="en-US" b="1" dirty="0">
              <a:latin typeface="Tinos" panose="020B0604020202020204" charset="0"/>
              <a:cs typeface="Tinos" panose="020B060402020202020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8B796F-7AFB-5A43-8B46-E533FA23CED3}"/>
              </a:ext>
            </a:extLst>
          </p:cNvPr>
          <p:cNvCxnSpPr>
            <a:cxnSpLocks/>
          </p:cNvCxnSpPr>
          <p:nvPr/>
        </p:nvCxnSpPr>
        <p:spPr>
          <a:xfrm>
            <a:off x="6866931" y="3863805"/>
            <a:ext cx="0" cy="268035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80467F-4EEF-2144-914D-8AF835768053}"/>
              </a:ext>
            </a:extLst>
          </p:cNvPr>
          <p:cNvCxnSpPr>
            <a:cxnSpLocks/>
          </p:cNvCxnSpPr>
          <p:nvPr/>
        </p:nvCxnSpPr>
        <p:spPr>
          <a:xfrm>
            <a:off x="8680351" y="3851233"/>
            <a:ext cx="0" cy="268035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F045B0-8431-5F4E-9CD7-93CF2589DC2B}"/>
              </a:ext>
            </a:extLst>
          </p:cNvPr>
          <p:cNvCxnSpPr>
            <a:cxnSpLocks/>
          </p:cNvCxnSpPr>
          <p:nvPr/>
        </p:nvCxnSpPr>
        <p:spPr>
          <a:xfrm>
            <a:off x="10408484" y="3851233"/>
            <a:ext cx="0" cy="268035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4" name="Picture 14">
            <a:extLst>
              <a:ext uri="{FF2B5EF4-FFF2-40B4-BE49-F238E27FC236}">
                <a16:creationId xmlns:a16="http://schemas.microsoft.com/office/drawing/2014/main" id="{F6521DB5-62AE-BC42-BCE1-5C23C09E3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333" y="1975292"/>
            <a:ext cx="1466878" cy="146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FEB58C45-24DF-1A4B-9A79-0802EBEE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813" y="1966212"/>
            <a:ext cx="1494438" cy="148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892A6637-FE08-284A-89E0-0414D9B69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50" y="1962122"/>
            <a:ext cx="1342323" cy="146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521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lican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8958</TotalTime>
  <Words>660</Words>
  <Application>Microsoft Macintosh PowerPoint</Application>
  <PresentationFormat>Widescreen</PresentationFormat>
  <Paragraphs>156</Paragraphs>
  <Slides>29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Tinos</vt:lpstr>
      <vt:lpstr>Arial</vt:lpstr>
      <vt:lpstr>Playfair Display</vt:lpstr>
      <vt:lpstr>Vidaloka</vt:lpstr>
      <vt:lpstr>Office Theme</vt:lpstr>
      <vt:lpstr>Helicanus template</vt:lpstr>
      <vt:lpstr>PowerPoint Presentation</vt:lpstr>
      <vt:lpstr>Introduction</vt:lpstr>
      <vt:lpstr>Data</vt:lpstr>
      <vt:lpstr>PowerPoint Presentation</vt:lpstr>
      <vt:lpstr>Do Traffic Signs Matter ?</vt:lpstr>
      <vt:lpstr>Which Features are Important for Accidents that happened in WA?</vt:lpstr>
      <vt:lpstr>PowerPoint Presentation</vt:lpstr>
      <vt:lpstr>CNN Model</vt:lpstr>
      <vt:lpstr>PowerPoint Presentation</vt:lpstr>
      <vt:lpstr>PowerPoint Presentation</vt:lpstr>
      <vt:lpstr>Challenges &amp; Future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Sebastian, Anjali</cp:lastModifiedBy>
  <cp:revision>246</cp:revision>
  <dcterms:modified xsi:type="dcterms:W3CDTF">2021-12-03T01:52:12Z</dcterms:modified>
</cp:coreProperties>
</file>